
<file path=[Content_Types].xml><?xml version="1.0" encoding="utf-8"?>
<Types xmlns="http://schemas.openxmlformats.org/package/2006/content-types">
  <Default Extension="mp4" ContentType="video/mp4"/>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2.xml" ContentType="application/vnd.openxmlformats-officedocument.drawingml.chart+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61" d="100"/>
          <a:sy n="161" d="100"/>
        </p:scale>
        <p:origin x="2420" y="1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lineChart>
        <c:grouping val="standard"/>
        <c:varyColors val="0"/>
        <c:ser>
          <c:idx val="0"/>
          <c:order val="0"/>
          <c:tx>
            <c:strRef>
              <c:f>Sheet1!$B$1</c:f>
              <c:strCache>
                <c:ptCount val="1"/>
                <c:pt idx="0">
                  <c:v>AURELVA 20 mg (modified release)</c:v>
                </c:pt>
              </c:strCache>
            </c:strRef>
          </c:tx>
          <c:spPr>
            <a:ln w="38100" cap="flat">
              <a:solidFill>
                <a:srgbClr val="E29E58"/>
              </a:solidFill>
              <a:prstDash val="solid"/>
              <a:round/>
            </a:ln>
            <a:effectLst/>
          </c:spPr>
          <c:marker>
            <c:symbol val="circle"/>
            <c:size val="6"/>
            <c:spPr>
              <a:solidFill>
                <a:srgbClr val="E29E58"/>
              </a:solidFill>
              <a:ln w="9525" cap="flat">
                <a:solidFill>
                  <a:srgbClr val="E29E58"/>
                </a:solidFill>
                <a:prstDash val="solid"/>
                <a:round/>
              </a:ln>
              <a:effectLst/>
            </c:spPr>
          </c:marker>
          <c:cat>
            <c:strRef>
              <c:f>Sheet1!$A$2:$A$14</c:f>
              <c:strCache>
                <c:ptCount val="13"/>
                <c:pt idx="0">
                  <c:v>0 h</c:v>
                </c:pt>
                <c:pt idx="1">
                  <c:v>1</c:v>
                </c:pt>
                <c:pt idx="2">
                  <c:v>2</c:v>
                </c:pt>
                <c:pt idx="3">
                  <c:v>3</c:v>
                </c:pt>
                <c:pt idx="4">
                  <c:v>4</c:v>
                </c:pt>
                <c:pt idx="5">
                  <c:v>5</c:v>
                </c:pt>
                <c:pt idx="6">
                  <c:v>6</c:v>
                </c:pt>
                <c:pt idx="7">
                  <c:v>7</c:v>
                </c:pt>
                <c:pt idx="8">
                  <c:v>8</c:v>
                </c:pt>
                <c:pt idx="9">
                  <c:v>9</c:v>
                </c:pt>
                <c:pt idx="10">
                  <c:v>10</c:v>
                </c:pt>
                <c:pt idx="11">
                  <c:v>11</c:v>
                </c:pt>
                <c:pt idx="12">
                  <c:v>12</c:v>
                </c:pt>
              </c:strCache>
            </c:strRef>
          </c:cat>
          <c:val>
            <c:numRef>
              <c:f>Sheet1!$B$2:$B$14</c:f>
              <c:numCache>
                <c:formatCode>General</c:formatCode>
                <c:ptCount val="13"/>
                <c:pt idx="0">
                  <c:v>0</c:v>
                </c:pt>
                <c:pt idx="1">
                  <c:v>18</c:v>
                </c:pt>
                <c:pt idx="2">
                  <c:v>39</c:v>
                </c:pt>
                <c:pt idx="3">
                  <c:v>54</c:v>
                </c:pt>
                <c:pt idx="4">
                  <c:v>63</c:v>
                </c:pt>
                <c:pt idx="5">
                  <c:v>68</c:v>
                </c:pt>
                <c:pt idx="6">
                  <c:v>70</c:v>
                </c:pt>
                <c:pt idx="7">
                  <c:v>69</c:v>
                </c:pt>
                <c:pt idx="8">
                  <c:v>66</c:v>
                </c:pt>
                <c:pt idx="9">
                  <c:v>61</c:v>
                </c:pt>
                <c:pt idx="10">
                  <c:v>54</c:v>
                </c:pt>
                <c:pt idx="11">
                  <c:v>45</c:v>
                </c:pt>
                <c:pt idx="12">
                  <c:v>36</c:v>
                </c:pt>
              </c:numCache>
            </c:numRef>
          </c:val>
          <c:smooth val="1"/>
          <c:extLst>
            <c:ext xmlns:c16="http://schemas.microsoft.com/office/drawing/2014/chart" uri="{C3380CC4-5D6E-409C-BE32-E72D297353CC}">
              <c16:uniqueId val="{00000000-AF03-4891-92FA-476832663E5E}"/>
            </c:ext>
          </c:extLst>
        </c:ser>
        <c:ser>
          <c:idx val="1"/>
          <c:order val="1"/>
          <c:tx>
            <c:strRef>
              <c:f>Sheet1!$C$1</c:f>
              <c:strCache>
                <c:ptCount val="1"/>
                <c:pt idx="0">
                  <c:v>Immediate-release comparator</c:v>
                </c:pt>
              </c:strCache>
            </c:strRef>
          </c:tx>
          <c:spPr>
            <a:ln w="38100" cap="flat">
              <a:solidFill>
                <a:srgbClr val="B9BEDA"/>
              </a:solidFill>
              <a:prstDash val="solid"/>
              <a:round/>
            </a:ln>
            <a:effectLst/>
          </c:spPr>
          <c:marker>
            <c:symbol val="circle"/>
            <c:size val="6"/>
            <c:spPr>
              <a:solidFill>
                <a:srgbClr val="B9BEDA"/>
              </a:solidFill>
              <a:ln w="9525" cap="flat">
                <a:solidFill>
                  <a:srgbClr val="B9BEDA"/>
                </a:solidFill>
                <a:prstDash val="solid"/>
                <a:round/>
              </a:ln>
              <a:effectLst/>
            </c:spPr>
          </c:marker>
          <c:cat>
            <c:strRef>
              <c:f>Sheet1!$A$2:$A$14</c:f>
              <c:strCache>
                <c:ptCount val="13"/>
                <c:pt idx="0">
                  <c:v>0 h</c:v>
                </c:pt>
                <c:pt idx="1">
                  <c:v>1</c:v>
                </c:pt>
                <c:pt idx="2">
                  <c:v>2</c:v>
                </c:pt>
                <c:pt idx="3">
                  <c:v>3</c:v>
                </c:pt>
                <c:pt idx="4">
                  <c:v>4</c:v>
                </c:pt>
                <c:pt idx="5">
                  <c:v>5</c:v>
                </c:pt>
                <c:pt idx="6">
                  <c:v>6</c:v>
                </c:pt>
                <c:pt idx="7">
                  <c:v>7</c:v>
                </c:pt>
                <c:pt idx="8">
                  <c:v>8</c:v>
                </c:pt>
                <c:pt idx="9">
                  <c:v>9</c:v>
                </c:pt>
                <c:pt idx="10">
                  <c:v>10</c:v>
                </c:pt>
                <c:pt idx="11">
                  <c:v>11</c:v>
                </c:pt>
                <c:pt idx="12">
                  <c:v>12</c:v>
                </c:pt>
              </c:strCache>
            </c:strRef>
          </c:cat>
          <c:val>
            <c:numRef>
              <c:f>Sheet1!$C$2:$C$14</c:f>
              <c:numCache>
                <c:formatCode>General</c:formatCode>
                <c:ptCount val="13"/>
                <c:pt idx="0">
                  <c:v>0</c:v>
                </c:pt>
                <c:pt idx="1">
                  <c:v>74</c:v>
                </c:pt>
                <c:pt idx="2">
                  <c:v>92</c:v>
                </c:pt>
                <c:pt idx="3">
                  <c:v>78</c:v>
                </c:pt>
                <c:pt idx="4">
                  <c:v>60</c:v>
                </c:pt>
                <c:pt idx="5">
                  <c:v>45</c:v>
                </c:pt>
                <c:pt idx="6">
                  <c:v>33</c:v>
                </c:pt>
                <c:pt idx="7">
                  <c:v>24</c:v>
                </c:pt>
                <c:pt idx="8">
                  <c:v>17</c:v>
                </c:pt>
                <c:pt idx="9">
                  <c:v>12</c:v>
                </c:pt>
                <c:pt idx="10">
                  <c:v>8</c:v>
                </c:pt>
                <c:pt idx="11">
                  <c:v>5</c:v>
                </c:pt>
                <c:pt idx="12">
                  <c:v>3</c:v>
                </c:pt>
              </c:numCache>
            </c:numRef>
          </c:val>
          <c:smooth val="1"/>
          <c:extLst>
            <c:ext xmlns:c16="http://schemas.microsoft.com/office/drawing/2014/chart" uri="{C3380CC4-5D6E-409C-BE32-E72D297353CC}">
              <c16:uniqueId val="{00000001-AF03-4891-92FA-476832663E5E}"/>
            </c:ext>
          </c:extLst>
        </c:ser>
        <c:dLbls>
          <c:showLegendKey val="0"/>
          <c:showVal val="0"/>
          <c:showCatName val="0"/>
          <c:showSerName val="0"/>
          <c:showPercent val="0"/>
          <c:showBubbleSize val="0"/>
        </c:dLbls>
        <c:marker val="1"/>
        <c:smooth val="0"/>
        <c:axId val="2094734554"/>
        <c:axId val="2094734552"/>
      </c:lineChart>
      <c:catAx>
        <c:axId val="2094734554"/>
        <c:scaling>
          <c:orientation val="minMax"/>
        </c:scaling>
        <c:delete val="0"/>
        <c:axPos val="b"/>
        <c:title>
          <c:tx>
            <c:rich>
              <a:bodyPr/>
              <a:lstStyle/>
              <a:p>
                <a:pPr>
                  <a:defRPr sz="1000" b="0" i="0" u="none" strike="noStrike">
                    <a:solidFill>
                      <a:srgbClr val="6B7290"/>
                    </a:solidFill>
                    <a:latin typeface="Arial"/>
                  </a:defRPr>
                </a:pPr>
                <a:r>
                  <a:rPr lang="en-US" sz="1000" b="0" i="0" u="none" strike="noStrike">
                    <a:solidFill>
                      <a:srgbClr val="6B7290"/>
                    </a:solidFill>
                    <a:latin typeface="Arial"/>
                  </a:rPr>
                  <a:t>Hours after evening dose</a:t>
                </a:r>
              </a:p>
            </c:rich>
          </c:tx>
          <c:overlay val="0"/>
        </c:title>
        <c:numFmt formatCode="General" sourceLinked="1"/>
        <c:majorTickMark val="out"/>
        <c:minorTickMark val="none"/>
        <c:tickLblPos val="low"/>
        <c:spPr>
          <a:ln w="12700" cap="flat">
            <a:solidFill>
              <a:srgbClr val="888888"/>
            </a:solidFill>
            <a:prstDash val="solid"/>
            <a:round/>
          </a:ln>
        </c:spPr>
        <c:txPr>
          <a:bodyPr/>
          <a:lstStyle/>
          <a:p>
            <a:pPr>
              <a:defRPr sz="1000" b="0" i="0" u="none" strike="noStrike">
                <a:solidFill>
                  <a:srgbClr val="6B7290"/>
                </a:solidFill>
                <a:latin typeface="Arial"/>
              </a:defRPr>
            </a:pPr>
            <a:endParaRPr lang="en-US"/>
          </a:p>
        </c:txPr>
        <c:crossAx val="2094734552"/>
        <c:crosses val="autoZero"/>
        <c:auto val="1"/>
        <c:lblAlgn val="ctr"/>
        <c:lblOffset val="100"/>
        <c:noMultiLvlLbl val="1"/>
      </c:catAx>
      <c:valAx>
        <c:axId val="2094734552"/>
        <c:scaling>
          <c:orientation val="minMax"/>
        </c:scaling>
        <c:delete val="0"/>
        <c:axPos val="l"/>
        <c:majorGridlines>
          <c:spPr>
            <a:ln w="12700" cap="flat">
              <a:solidFill>
                <a:srgbClr val="EDEEF3"/>
              </a:solidFill>
              <a:prstDash val="solid"/>
              <a:round/>
            </a:ln>
          </c:spPr>
        </c:majorGridlines>
        <c:title>
          <c:tx>
            <c:rich>
              <a:bodyPr/>
              <a:lstStyle/>
              <a:p>
                <a:pPr>
                  <a:defRPr sz="1000" b="0" i="0" u="none" strike="noStrike">
                    <a:solidFill>
                      <a:srgbClr val="6B7290"/>
                    </a:solidFill>
                    <a:latin typeface="Arial"/>
                  </a:defRPr>
                </a:pPr>
                <a:r>
                  <a:rPr lang="en-US" sz="1000" b="0" i="0" u="none" strike="noStrike">
                    <a:solidFill>
                      <a:srgbClr val="6B7290"/>
                    </a:solidFill>
                    <a:latin typeface="Arial"/>
                  </a:rPr>
                  <a:t>Relative plasma concentration (%)</a:t>
                </a:r>
              </a:p>
            </c:rich>
          </c:tx>
          <c:overlay val="0"/>
        </c:title>
        <c:numFmt formatCode="General"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6B7290"/>
                </a:solidFill>
                <a:latin typeface="Arial"/>
              </a:defRPr>
            </a:pPr>
            <a:endParaRPr lang="en-US"/>
          </a:p>
        </c:txPr>
        <c:crossAx val="2094734554"/>
        <c:crosses val="autoZero"/>
        <c:crossBetween val="between"/>
      </c:valAx>
      <c:spPr>
        <a:noFill/>
        <a:ln>
          <a:noFill/>
        </a:ln>
        <a:effectLst/>
      </c:spPr>
    </c:plotArea>
    <c:legend>
      <c:legendPos val="b"/>
      <c:overlay val="0"/>
      <c:txPr>
        <a:bodyPr/>
        <a:lstStyle/>
        <a:p>
          <a:pPr>
            <a:defRPr sz="1000">
              <a:solidFill>
                <a:srgbClr val="6B7290"/>
              </a:solidFill>
            </a:defRPr>
          </a:pPr>
          <a:endParaRPr lang="en-US"/>
        </a:p>
      </c:txPr>
    </c:legend>
    <c:plotVisOnly val="1"/>
    <c:dispBlanksAs val="span"/>
    <c:showDLblsOverMax val="1"/>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col"/>
        <c:grouping val="clustered"/>
        <c:varyColors val="0"/>
        <c:ser>
          <c:idx val="0"/>
          <c:order val="0"/>
          <c:tx>
            <c:strRef>
              <c:f>Sheet1!$B$1</c:f>
              <c:strCache>
                <c:ptCount val="1"/>
                <c:pt idx="0">
                  <c:v>Minutes reduced from baseline at week 12</c:v>
                </c:pt>
              </c:strCache>
            </c:strRef>
          </c:tx>
          <c:spPr>
            <a:solidFill>
              <a:srgbClr val="B9BEDA"/>
            </a:solidFill>
            <a:effectLst/>
          </c:spPr>
          <c:invertIfNegative val="0"/>
          <c:dPt>
            <c:idx val="0"/>
            <c:invertIfNegative val="0"/>
            <c:bubble3D val="0"/>
            <c:extLst>
              <c:ext xmlns:c16="http://schemas.microsoft.com/office/drawing/2014/chart" uri="{C3380CC4-5D6E-409C-BE32-E72D297353CC}">
                <c16:uniqueId val="{00000001-87F0-4CA0-8CE9-548774059552}"/>
              </c:ext>
            </c:extLst>
          </c:dPt>
          <c:dPt>
            <c:idx val="1"/>
            <c:invertIfNegative val="0"/>
            <c:bubble3D val="0"/>
            <c:spPr>
              <a:solidFill>
                <a:srgbClr val="966A6A"/>
              </a:solidFill>
              <a:effectLst/>
            </c:spPr>
            <c:extLst>
              <c:ext xmlns:c16="http://schemas.microsoft.com/office/drawing/2014/chart" uri="{C3380CC4-5D6E-409C-BE32-E72D297353CC}">
                <c16:uniqueId val="{00000003-87F0-4CA0-8CE9-548774059552}"/>
              </c:ext>
            </c:extLst>
          </c:dPt>
          <c:dPt>
            <c:idx val="2"/>
            <c:invertIfNegative val="0"/>
            <c:bubble3D val="0"/>
            <c:spPr>
              <a:solidFill>
                <a:srgbClr val="E29E58"/>
              </a:solidFill>
              <a:effectLst/>
            </c:spPr>
            <c:extLst>
              <c:ext xmlns:c16="http://schemas.microsoft.com/office/drawing/2014/chart" uri="{C3380CC4-5D6E-409C-BE32-E72D297353CC}">
                <c16:uniqueId val="{00000005-87F0-4CA0-8CE9-548774059552}"/>
              </c:ext>
            </c:extLst>
          </c:dPt>
          <c:dLbls>
            <c:numFmt formatCode="#,##0" sourceLinked="0"/>
            <c:spPr>
              <a:noFill/>
              <a:ln>
                <a:noFill/>
              </a:ln>
              <a:effectLst/>
            </c:spPr>
            <c:txPr>
              <a:bodyPr/>
              <a:lstStyle/>
              <a:p>
                <a:pPr>
                  <a:defRPr sz="1300" b="1" i="0" u="none" strike="noStrike">
                    <a:solidFill>
                      <a:srgbClr val="121838"/>
                    </a:solidFill>
                    <a:latin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Placebo</c:v>
                </c:pt>
                <c:pt idx="1">
                  <c:v>AURELVA 10 mg</c:v>
                </c:pt>
                <c:pt idx="2">
                  <c:v>AURELVA 20 mg</c:v>
                </c:pt>
              </c:strCache>
            </c:strRef>
          </c:cat>
          <c:val>
            <c:numRef>
              <c:f>Sheet1!$B$2:$B$4</c:f>
              <c:numCache>
                <c:formatCode>General</c:formatCode>
                <c:ptCount val="3"/>
                <c:pt idx="0">
                  <c:v>12</c:v>
                </c:pt>
                <c:pt idx="1">
                  <c:v>31</c:v>
                </c:pt>
                <c:pt idx="2">
                  <c:v>44</c:v>
                </c:pt>
              </c:numCache>
            </c:numRef>
          </c:val>
          <c:extLst>
            <c:ext xmlns:c16="http://schemas.microsoft.com/office/drawing/2014/chart" uri="{C3380CC4-5D6E-409C-BE32-E72D297353CC}">
              <c16:uniqueId val="{00000006-87F0-4CA0-8CE9-548774059552}"/>
            </c:ext>
          </c:extLst>
        </c:ser>
        <c:dLbls>
          <c:showLegendKey val="0"/>
          <c:showVal val="1"/>
          <c:showCatName val="0"/>
          <c:showSerName val="0"/>
          <c:showPercent val="0"/>
          <c:showBubbleSize val="0"/>
        </c:dLbls>
        <c:gapWidth val="9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6B7290"/>
                </a:solidFill>
                <a:latin typeface="Arial"/>
              </a:defRPr>
            </a:pPr>
            <a:endParaRPr lang="en-US"/>
          </a:p>
        </c:txPr>
        <c:crossAx val="2094734552"/>
        <c:crosses val="autoZero"/>
        <c:auto val="1"/>
        <c:lblAlgn val="ctr"/>
        <c:lblOffset val="100"/>
        <c:noMultiLvlLbl val="1"/>
      </c:catAx>
      <c:valAx>
        <c:axId val="2094734552"/>
        <c:scaling>
          <c:orientation val="minMax"/>
        </c:scaling>
        <c:delete val="0"/>
        <c:axPos val="l"/>
        <c:majorGridlines>
          <c:spPr>
            <a:ln w="12700" cap="flat">
              <a:solidFill>
                <a:srgbClr val="EDEEF3"/>
              </a:solidFill>
              <a:prstDash val="solid"/>
              <a:round/>
            </a:ln>
          </c:spPr>
        </c:majorGridlines>
        <c:title>
          <c:tx>
            <c:rich>
              <a:bodyPr/>
              <a:lstStyle/>
              <a:p>
                <a:pPr>
                  <a:defRPr sz="1000" b="0" i="0" u="none" strike="noStrike">
                    <a:solidFill>
                      <a:srgbClr val="6B7290"/>
                    </a:solidFill>
                    <a:latin typeface="Arial"/>
                  </a:defRPr>
                </a:pPr>
                <a:r>
                  <a:rPr lang="en-US" sz="1000" b="0" i="0" u="none" strike="noStrike">
                    <a:solidFill>
                      <a:srgbClr val="6B7290"/>
                    </a:solidFill>
                    <a:latin typeface="Arial"/>
                  </a:rPr>
                  <a:t>Minutes</a:t>
                </a:r>
              </a:p>
            </c:rich>
          </c:tx>
          <c:overlay val="0"/>
        </c:title>
        <c:numFmt formatCode="General"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6B7290"/>
                </a:solidFill>
                <a:latin typeface="Arial"/>
              </a:defRPr>
            </a:pPr>
            <a:endParaRPr lang="en-US"/>
          </a:p>
        </c:txPr>
        <c:crossAx val="2094734554"/>
        <c:crosses val="autoZero"/>
        <c:crossBetween val="between"/>
      </c:valAx>
      <c:spPr>
        <a:noFill/>
        <a:ln>
          <a:noFill/>
        </a:ln>
        <a:effectLst/>
      </c:spPr>
    </c:plotArea>
    <c:plotVisOnly val="1"/>
    <c:dispBlanksAs val="span"/>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473254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Fictional product deck built as a capability demonstration. Open by stating clearly that AURELVA does not exist.</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INSERT VIDEO HERE. In PowerPoint: Insert &gt; Video &gt; This Device, then size to the frame at x 3.55 y 1.85, w 6.2 h 3.49. Set Playback to Start Automatically. Delete the still and play-button shapes underneath once the video is placed.</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INSERT VIDEO HERE. Insert &gt; Video &gt; This Device, size to x 3.55 y 1.85, w 6.2 h 3.49. Set Playback to Start Automatically. Delete the still and play-button shapes underneath once placed.</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9.png"/><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12.png"/><Relationship Id="rId5" Type="http://schemas.openxmlformats.org/officeDocument/2006/relationships/image" Target="../media/image1.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A1130"/>
        </a:solidFill>
        <a:effectLst/>
      </p:bgPr>
    </p:bg>
    <p:spTree>
      <p:nvGrpSpPr>
        <p:cNvPr id="1" name=""/>
        <p:cNvGrpSpPr/>
        <p:nvPr/>
      </p:nvGrpSpPr>
      <p:grpSpPr>
        <a:xfrm>
          <a:off x="0" y="0"/>
          <a:ext cx="0" cy="0"/>
          <a:chOff x="0" y="0"/>
          <a:chExt cx="0" cy="0"/>
        </a:xfrm>
      </p:grpSpPr>
      <p:pic>
        <p:nvPicPr>
          <p:cNvPr id="2" name="Image 0" descr="img/packshot.png"/>
          <p:cNvPicPr>
            <a:picLocks noChangeAspect="1"/>
          </p:cNvPicPr>
          <p:nvPr/>
        </p:nvPicPr>
        <p:blipFill>
          <a:blip r:embed="rId3"/>
          <a:stretch>
            <a:fillRect/>
          </a:stretch>
        </p:blipFill>
        <p:spPr>
          <a:xfrm>
            <a:off x="5943600" y="0"/>
            <a:ext cx="6217920" cy="3502152"/>
          </a:xfrm>
          <a:prstGeom prst="rect">
            <a:avLst/>
          </a:prstGeom>
        </p:spPr>
      </p:pic>
      <p:sp>
        <p:nvSpPr>
          <p:cNvPr id="3" name="Shape 0"/>
          <p:cNvSpPr/>
          <p:nvPr/>
        </p:nvSpPr>
        <p:spPr>
          <a:xfrm>
            <a:off x="5943600" y="0"/>
            <a:ext cx="6217920" cy="3502152"/>
          </a:xfrm>
          <a:prstGeom prst="rect">
            <a:avLst/>
          </a:prstGeom>
          <a:solidFill>
            <a:srgbClr val="0A1130">
              <a:alpha val="58000"/>
            </a:srgbClr>
          </a:solidFill>
          <a:ln/>
        </p:spPr>
        <p:txBody>
          <a:bodyPr/>
          <a:lstStyle/>
          <a:p>
            <a:endParaRPr lang="en-US"/>
          </a:p>
        </p:txBody>
      </p:sp>
      <p:pic>
        <p:nvPicPr>
          <p:cNvPr id="4" name="Image 1" descr="img/mark_cream.png"/>
          <p:cNvPicPr>
            <a:picLocks noChangeAspect="1"/>
          </p:cNvPicPr>
          <p:nvPr/>
        </p:nvPicPr>
        <p:blipFill>
          <a:blip r:embed="rId4">
            <a:alphaModFix amt="70000"/>
          </a:blip>
          <a:stretch>
            <a:fillRect/>
          </a:stretch>
        </p:blipFill>
        <p:spPr>
          <a:xfrm>
            <a:off x="548640" y="685800"/>
            <a:ext cx="1371600" cy="800100"/>
          </a:xfrm>
          <a:prstGeom prst="rect">
            <a:avLst/>
          </a:prstGeom>
        </p:spPr>
      </p:pic>
      <p:sp>
        <p:nvSpPr>
          <p:cNvPr id="5" name="Text 1"/>
          <p:cNvSpPr/>
          <p:nvPr/>
        </p:nvSpPr>
        <p:spPr>
          <a:xfrm>
            <a:off x="548640" y="1828800"/>
            <a:ext cx="7315200" cy="1097280"/>
          </a:xfrm>
          <a:prstGeom prst="rect">
            <a:avLst/>
          </a:prstGeom>
          <a:noFill/>
          <a:ln/>
        </p:spPr>
        <p:txBody>
          <a:bodyPr wrap="square" lIns="0" tIns="0" rIns="0" bIns="0" rtlCol="0" anchor="ctr"/>
          <a:lstStyle/>
          <a:p>
            <a:pPr marL="0" indent="0">
              <a:buNone/>
            </a:pPr>
            <a:r>
              <a:rPr lang="en-US" sz="6000" kern="0" spc="1200" dirty="0">
                <a:solidFill>
                  <a:srgbClr val="FDF3E3"/>
                </a:solidFill>
                <a:latin typeface="Arial" pitchFamily="34" charset="0"/>
                <a:ea typeface="Arial" pitchFamily="34" charset="-122"/>
                <a:cs typeface="Arial" pitchFamily="34" charset="-120"/>
              </a:rPr>
              <a:t>AURELVA</a:t>
            </a:r>
            <a:endParaRPr lang="en-US" sz="6000" dirty="0"/>
          </a:p>
        </p:txBody>
      </p:sp>
      <p:sp>
        <p:nvSpPr>
          <p:cNvPr id="6" name="Shape 2"/>
          <p:cNvSpPr/>
          <p:nvPr/>
        </p:nvSpPr>
        <p:spPr>
          <a:xfrm>
            <a:off x="566928" y="2907792"/>
            <a:ext cx="4297680" cy="0"/>
          </a:xfrm>
          <a:prstGeom prst="line">
            <a:avLst/>
          </a:prstGeom>
          <a:noFill/>
          <a:ln w="12700">
            <a:solidFill>
              <a:srgbClr val="4A3E6C"/>
            </a:solidFill>
            <a:prstDash val="solid"/>
          </a:ln>
        </p:spPr>
        <p:txBody>
          <a:bodyPr/>
          <a:lstStyle/>
          <a:p>
            <a:endParaRPr lang="en-US"/>
          </a:p>
        </p:txBody>
      </p:sp>
      <p:sp>
        <p:nvSpPr>
          <p:cNvPr id="7" name="Text 3"/>
          <p:cNvSpPr/>
          <p:nvPr/>
        </p:nvSpPr>
        <p:spPr>
          <a:xfrm>
            <a:off x="548640" y="3035808"/>
            <a:ext cx="7315200" cy="365760"/>
          </a:xfrm>
          <a:prstGeom prst="rect">
            <a:avLst/>
          </a:prstGeom>
          <a:noFill/>
          <a:ln/>
        </p:spPr>
        <p:txBody>
          <a:bodyPr wrap="square" lIns="0" tIns="0" rIns="0" bIns="0" rtlCol="0" anchor="ctr"/>
          <a:lstStyle/>
          <a:p>
            <a:pPr marL="0" indent="0">
              <a:buNone/>
            </a:pPr>
            <a:r>
              <a:rPr lang="en-US" sz="1700" dirty="0">
                <a:solidFill>
                  <a:srgbClr val="B9BEDA"/>
                </a:solidFill>
                <a:latin typeface="Calibri" pitchFamily="34" charset="0"/>
                <a:ea typeface="Calibri" pitchFamily="34" charset="-122"/>
                <a:cs typeface="Calibri" pitchFamily="34" charset="-120"/>
              </a:rPr>
              <a:t>aurelvastat 20 mg  ·  modified-release capsules</a:t>
            </a:r>
            <a:endParaRPr lang="en-US" sz="1700" dirty="0"/>
          </a:p>
        </p:txBody>
      </p:sp>
      <p:sp>
        <p:nvSpPr>
          <p:cNvPr id="8" name="Text 4"/>
          <p:cNvSpPr/>
          <p:nvPr/>
        </p:nvSpPr>
        <p:spPr>
          <a:xfrm>
            <a:off x="548640" y="4114800"/>
            <a:ext cx="7315200" cy="457200"/>
          </a:xfrm>
          <a:prstGeom prst="rect">
            <a:avLst/>
          </a:prstGeom>
          <a:noFill/>
          <a:ln/>
        </p:spPr>
        <p:txBody>
          <a:bodyPr wrap="square" lIns="0" tIns="0" rIns="0" bIns="0" rtlCol="0" anchor="ctr"/>
          <a:lstStyle/>
          <a:p>
            <a:pPr marL="0" indent="0">
              <a:buNone/>
            </a:pPr>
            <a:r>
              <a:rPr lang="en-US" sz="2600" b="1" dirty="0">
                <a:solidFill>
                  <a:srgbClr val="E29E58"/>
                </a:solidFill>
                <a:latin typeface="Arial" pitchFamily="34" charset="0"/>
                <a:ea typeface="Arial" pitchFamily="34" charset="-122"/>
                <a:cs typeface="Arial" pitchFamily="34" charset="-120"/>
              </a:rPr>
              <a:t>Scientific Overview</a:t>
            </a:r>
            <a:endParaRPr lang="en-US" sz="2600" dirty="0"/>
          </a:p>
        </p:txBody>
      </p:sp>
      <p:sp>
        <p:nvSpPr>
          <p:cNvPr id="9" name="Text 5"/>
          <p:cNvSpPr/>
          <p:nvPr/>
        </p:nvSpPr>
        <p:spPr>
          <a:xfrm>
            <a:off x="548640" y="4617720"/>
            <a:ext cx="7315200" cy="731520"/>
          </a:xfrm>
          <a:prstGeom prst="rect">
            <a:avLst/>
          </a:prstGeom>
          <a:noFill/>
          <a:ln/>
        </p:spPr>
        <p:txBody>
          <a:bodyPr wrap="square" lIns="0" tIns="0" rIns="0" bIns="0" rtlCol="0" anchor="ctr"/>
          <a:lstStyle/>
          <a:p>
            <a:pPr marL="0" indent="0">
              <a:lnSpc>
                <a:spcPts val="2200"/>
              </a:lnSpc>
              <a:buNone/>
            </a:pPr>
            <a:r>
              <a:rPr lang="en-US" sz="1400" dirty="0">
                <a:solidFill>
                  <a:srgbClr val="8B92B4"/>
                </a:solidFill>
                <a:latin typeface="Calibri" pitchFamily="34" charset="0"/>
                <a:ea typeface="Calibri" pitchFamily="34" charset="-122"/>
                <a:cs typeface="Calibri" pitchFamily="34" charset="-120"/>
              </a:rPr>
              <a:t>Internal briefing — Medical &amp; Scientific Affairs</a:t>
            </a:r>
            <a:endParaRPr lang="en-US" sz="1400" dirty="0"/>
          </a:p>
          <a:p>
            <a:pPr marL="0" indent="0">
              <a:lnSpc>
                <a:spcPts val="2200"/>
              </a:lnSpc>
              <a:buNone/>
            </a:pPr>
            <a:r>
              <a:rPr lang="en-US" sz="1400" dirty="0">
                <a:solidFill>
                  <a:srgbClr val="8B92B4"/>
                </a:solidFill>
                <a:latin typeface="Calibri" pitchFamily="34" charset="0"/>
                <a:ea typeface="Calibri" pitchFamily="34" charset="-122"/>
                <a:cs typeface="Calibri" pitchFamily="34" charset="-120"/>
              </a:rPr>
              <a:t>Nocturnal Inflammatory Stiffness (NIS)</a:t>
            </a:r>
            <a:endParaRPr lang="en-US" sz="1400" dirty="0"/>
          </a:p>
        </p:txBody>
      </p:sp>
      <p:sp>
        <p:nvSpPr>
          <p:cNvPr id="10" name="Text 6"/>
          <p:cNvSpPr/>
          <p:nvPr/>
        </p:nvSpPr>
        <p:spPr>
          <a:xfrm>
            <a:off x="548640" y="6437376"/>
            <a:ext cx="8778240" cy="274320"/>
          </a:xfrm>
          <a:prstGeom prst="rect">
            <a:avLst/>
          </a:prstGeom>
          <a:noFill/>
          <a:ln/>
        </p:spPr>
        <p:txBody>
          <a:bodyPr wrap="square" lIns="0" tIns="0" rIns="0" bIns="0" rtlCol="0" anchor="ctr"/>
          <a:lstStyle/>
          <a:p>
            <a:pPr marL="0" indent="0">
              <a:buNone/>
            </a:pPr>
            <a:r>
              <a:rPr lang="en-US" sz="850" dirty="0">
                <a:solidFill>
                  <a:srgbClr val="5A6288"/>
                </a:solidFill>
                <a:latin typeface="Calibri" pitchFamily="34" charset="0"/>
                <a:ea typeface="Calibri" pitchFamily="34" charset="-122"/>
                <a:cs typeface="Calibri" pitchFamily="34" charset="-120"/>
              </a:rPr>
              <a:t>AURELVA is a fictional product created for demonstration purposes. No such medicine, molecule, or clinical programme exists.</a:t>
            </a:r>
            <a:endParaRPr lang="en-US" sz="850" dirty="0"/>
          </a:p>
        </p:txBody>
      </p:sp>
      <p:sp>
        <p:nvSpPr>
          <p:cNvPr id="11" name="Text 7"/>
          <p:cNvSpPr/>
          <p:nvPr/>
        </p:nvSpPr>
        <p:spPr>
          <a:xfrm>
            <a:off x="11064240" y="6437376"/>
            <a:ext cx="548640" cy="274320"/>
          </a:xfrm>
          <a:prstGeom prst="rect">
            <a:avLst/>
          </a:prstGeom>
          <a:noFill/>
          <a:ln/>
        </p:spPr>
        <p:txBody>
          <a:bodyPr wrap="square" lIns="0" tIns="0" rIns="0" bIns="0" rtlCol="0" anchor="ctr"/>
          <a:lstStyle/>
          <a:p>
            <a:pPr marL="0" indent="0" algn="r">
              <a:buNone/>
            </a:pPr>
            <a:r>
              <a:rPr lang="en-US" sz="900" dirty="0">
                <a:solidFill>
                  <a:srgbClr val="5A6288"/>
                </a:solidFill>
                <a:latin typeface="Arial" pitchFamily="34" charset="0"/>
                <a:ea typeface="Arial" pitchFamily="34" charset="-122"/>
                <a:cs typeface="Arial" pitchFamily="34" charset="-120"/>
              </a:rPr>
              <a:t>01</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75488"/>
            <a:ext cx="7315200" cy="256032"/>
          </a:xfrm>
          <a:prstGeom prst="rect">
            <a:avLst/>
          </a:prstGeom>
          <a:noFill/>
          <a:ln/>
        </p:spPr>
        <p:txBody>
          <a:bodyPr wrap="square" lIns="0" tIns="0" rIns="0" bIns="0" rtlCol="0" anchor="ctr"/>
          <a:lstStyle/>
          <a:p>
            <a:pPr marL="0" indent="0">
              <a:buNone/>
            </a:pPr>
            <a:r>
              <a:rPr lang="en-US" sz="1000" b="1" kern="0" spc="300" dirty="0">
                <a:solidFill>
                  <a:srgbClr val="966A6A"/>
                </a:solidFill>
                <a:latin typeface="Arial" pitchFamily="34" charset="0"/>
                <a:ea typeface="Arial" pitchFamily="34" charset="-122"/>
                <a:cs typeface="Arial" pitchFamily="34" charset="-120"/>
              </a:rPr>
              <a:t>ABOUT THIS DOCUMENT</a:t>
            </a:r>
            <a:endParaRPr lang="en-US" sz="1000" dirty="0"/>
          </a:p>
        </p:txBody>
      </p:sp>
      <p:sp>
        <p:nvSpPr>
          <p:cNvPr id="3" name="Text 1"/>
          <p:cNvSpPr/>
          <p:nvPr/>
        </p:nvSpPr>
        <p:spPr>
          <a:xfrm>
            <a:off x="548640" y="841248"/>
            <a:ext cx="10607040" cy="777240"/>
          </a:xfrm>
          <a:prstGeom prst="rect">
            <a:avLst/>
          </a:prstGeom>
          <a:noFill/>
          <a:ln/>
        </p:spPr>
        <p:txBody>
          <a:bodyPr wrap="square" lIns="0" tIns="0" rIns="0" bIns="0" rtlCol="0" anchor="ctr"/>
          <a:lstStyle/>
          <a:p>
            <a:pPr marL="0" indent="0">
              <a:buNone/>
            </a:pPr>
            <a:r>
              <a:rPr lang="en-US" sz="3400" b="1" dirty="0">
                <a:solidFill>
                  <a:srgbClr val="121838"/>
                </a:solidFill>
                <a:latin typeface="Arial" pitchFamily="34" charset="0"/>
                <a:ea typeface="Arial" pitchFamily="34" charset="-122"/>
                <a:cs typeface="Arial" pitchFamily="34" charset="-120"/>
              </a:rPr>
              <a:t>This product does not exist</a:t>
            </a:r>
            <a:endParaRPr lang="en-US" sz="3400" dirty="0"/>
          </a:p>
        </p:txBody>
      </p:sp>
      <p:sp>
        <p:nvSpPr>
          <p:cNvPr id="4" name="Shape 2"/>
          <p:cNvSpPr/>
          <p:nvPr/>
        </p:nvSpPr>
        <p:spPr>
          <a:xfrm>
            <a:off x="548640" y="2011680"/>
            <a:ext cx="3493008" cy="3520440"/>
          </a:xfrm>
          <a:prstGeom prst="rect">
            <a:avLst/>
          </a:prstGeom>
          <a:solidFill>
            <a:srgbClr val="F7F8FB"/>
          </a:solidFill>
          <a:ln/>
        </p:spPr>
        <p:txBody>
          <a:bodyPr/>
          <a:lstStyle/>
          <a:p>
            <a:endParaRPr lang="en-US"/>
          </a:p>
        </p:txBody>
      </p:sp>
      <p:sp>
        <p:nvSpPr>
          <p:cNvPr id="5" name="Text 3"/>
          <p:cNvSpPr/>
          <p:nvPr/>
        </p:nvSpPr>
        <p:spPr>
          <a:xfrm>
            <a:off x="841248" y="2286000"/>
            <a:ext cx="2926080" cy="365760"/>
          </a:xfrm>
          <a:prstGeom prst="rect">
            <a:avLst/>
          </a:prstGeom>
          <a:noFill/>
          <a:ln/>
        </p:spPr>
        <p:txBody>
          <a:bodyPr wrap="square" lIns="0" tIns="0" rIns="0" bIns="0" rtlCol="0" anchor="t"/>
          <a:lstStyle/>
          <a:p>
            <a:pPr marL="0" indent="0">
              <a:buNone/>
            </a:pPr>
            <a:r>
              <a:rPr lang="en-US" sz="1500" b="1" dirty="0">
                <a:solidFill>
                  <a:srgbClr val="1A224E"/>
                </a:solidFill>
                <a:latin typeface="Arial" pitchFamily="34" charset="0"/>
                <a:ea typeface="Arial" pitchFamily="34" charset="-122"/>
                <a:cs typeface="Arial" pitchFamily="34" charset="-120"/>
              </a:rPr>
              <a:t>What this is</a:t>
            </a:r>
            <a:endParaRPr lang="en-US" sz="1500" dirty="0"/>
          </a:p>
        </p:txBody>
      </p:sp>
      <p:sp>
        <p:nvSpPr>
          <p:cNvPr id="6" name="Text 4"/>
          <p:cNvSpPr/>
          <p:nvPr/>
        </p:nvSpPr>
        <p:spPr>
          <a:xfrm>
            <a:off x="841248" y="2670048"/>
            <a:ext cx="2926080" cy="2606040"/>
          </a:xfrm>
          <a:prstGeom prst="rect">
            <a:avLst/>
          </a:prstGeom>
          <a:noFill/>
          <a:ln/>
        </p:spPr>
        <p:txBody>
          <a:bodyPr wrap="square" lIns="0" tIns="0" rIns="0" bIns="0" rtlCol="0" anchor="t"/>
          <a:lstStyle/>
          <a:p>
            <a:pPr marL="0" indent="0">
              <a:lnSpc>
                <a:spcPts val="1900"/>
              </a:lnSpc>
              <a:buNone/>
            </a:pPr>
            <a:r>
              <a:rPr lang="en-US" sz="1250" dirty="0">
                <a:solidFill>
                  <a:srgbClr val="6B7290"/>
                </a:solidFill>
                <a:latin typeface="Calibri" pitchFamily="34" charset="0"/>
                <a:ea typeface="Calibri" pitchFamily="34" charset="-122"/>
                <a:cs typeface="Calibri" pitchFamily="34" charset="-120"/>
              </a:rPr>
              <a:t>A complete fictional pharmaceutical brand — condition, molecule, formulation, clinical narrative, packaging, and film — built end to end to demonstrate production capability.</a:t>
            </a:r>
            <a:endParaRPr lang="en-US" sz="1250" dirty="0"/>
          </a:p>
        </p:txBody>
      </p:sp>
      <p:sp>
        <p:nvSpPr>
          <p:cNvPr id="7" name="Shape 5"/>
          <p:cNvSpPr/>
          <p:nvPr/>
        </p:nvSpPr>
        <p:spPr>
          <a:xfrm>
            <a:off x="4315968" y="2011680"/>
            <a:ext cx="3493008" cy="3520440"/>
          </a:xfrm>
          <a:prstGeom prst="rect">
            <a:avLst/>
          </a:prstGeom>
          <a:solidFill>
            <a:srgbClr val="F7F8FB"/>
          </a:solidFill>
          <a:ln/>
        </p:spPr>
        <p:txBody>
          <a:bodyPr/>
          <a:lstStyle/>
          <a:p>
            <a:endParaRPr lang="en-US"/>
          </a:p>
        </p:txBody>
      </p:sp>
      <p:sp>
        <p:nvSpPr>
          <p:cNvPr id="8" name="Text 6"/>
          <p:cNvSpPr/>
          <p:nvPr/>
        </p:nvSpPr>
        <p:spPr>
          <a:xfrm>
            <a:off x="4608576" y="2286000"/>
            <a:ext cx="2926080" cy="365760"/>
          </a:xfrm>
          <a:prstGeom prst="rect">
            <a:avLst/>
          </a:prstGeom>
          <a:noFill/>
          <a:ln/>
        </p:spPr>
        <p:txBody>
          <a:bodyPr wrap="square" lIns="0" tIns="0" rIns="0" bIns="0" rtlCol="0" anchor="t"/>
          <a:lstStyle/>
          <a:p>
            <a:pPr marL="0" indent="0">
              <a:buNone/>
            </a:pPr>
            <a:r>
              <a:rPr lang="en-US" sz="1500" b="1" dirty="0">
                <a:solidFill>
                  <a:srgbClr val="1A224E"/>
                </a:solidFill>
                <a:latin typeface="Arial" pitchFamily="34" charset="0"/>
                <a:ea typeface="Arial" pitchFamily="34" charset="-122"/>
                <a:cs typeface="Arial" pitchFamily="34" charset="-120"/>
              </a:rPr>
              <a:t>Why it is fictional</a:t>
            </a:r>
            <a:endParaRPr lang="en-US" sz="1500" dirty="0"/>
          </a:p>
        </p:txBody>
      </p:sp>
      <p:sp>
        <p:nvSpPr>
          <p:cNvPr id="9" name="Text 7"/>
          <p:cNvSpPr/>
          <p:nvPr/>
        </p:nvSpPr>
        <p:spPr>
          <a:xfrm>
            <a:off x="4608576" y="2670048"/>
            <a:ext cx="2926080" cy="2606040"/>
          </a:xfrm>
          <a:prstGeom prst="rect">
            <a:avLst/>
          </a:prstGeom>
          <a:noFill/>
          <a:ln/>
        </p:spPr>
        <p:txBody>
          <a:bodyPr wrap="square" lIns="0" tIns="0" rIns="0" bIns="0" rtlCol="0" anchor="t"/>
          <a:lstStyle/>
          <a:p>
            <a:pPr marL="0" indent="0">
              <a:lnSpc>
                <a:spcPts val="1900"/>
              </a:lnSpc>
              <a:buNone/>
            </a:pPr>
            <a:r>
              <a:rPr lang="en-US" sz="1250" dirty="0">
                <a:solidFill>
                  <a:srgbClr val="6B7290"/>
                </a:solidFill>
                <a:latin typeface="Calibri" pitchFamily="34" charset="0"/>
                <a:ea typeface="Calibri" pitchFamily="34" charset="-122"/>
                <a:cs typeface="Calibri" pitchFamily="34" charset="-120"/>
              </a:rPr>
              <a:t>Building on a real product would require regulatory review, medical-legal sign-off, and client data. A fictional brand demonstrates the same craft with none of the risk.</a:t>
            </a:r>
            <a:endParaRPr lang="en-US" sz="1250" dirty="0"/>
          </a:p>
        </p:txBody>
      </p:sp>
      <p:sp>
        <p:nvSpPr>
          <p:cNvPr id="10" name="Shape 8"/>
          <p:cNvSpPr/>
          <p:nvPr/>
        </p:nvSpPr>
        <p:spPr>
          <a:xfrm>
            <a:off x="8083296" y="2011680"/>
            <a:ext cx="3493008" cy="3520440"/>
          </a:xfrm>
          <a:prstGeom prst="rect">
            <a:avLst/>
          </a:prstGeom>
          <a:solidFill>
            <a:srgbClr val="F7F8FB"/>
          </a:solidFill>
          <a:ln/>
        </p:spPr>
        <p:txBody>
          <a:bodyPr/>
          <a:lstStyle/>
          <a:p>
            <a:endParaRPr lang="en-US"/>
          </a:p>
        </p:txBody>
      </p:sp>
      <p:sp>
        <p:nvSpPr>
          <p:cNvPr id="11" name="Text 9"/>
          <p:cNvSpPr/>
          <p:nvPr/>
        </p:nvSpPr>
        <p:spPr>
          <a:xfrm>
            <a:off x="8375904" y="2286000"/>
            <a:ext cx="2926080" cy="365760"/>
          </a:xfrm>
          <a:prstGeom prst="rect">
            <a:avLst/>
          </a:prstGeom>
          <a:noFill/>
          <a:ln/>
        </p:spPr>
        <p:txBody>
          <a:bodyPr wrap="square" lIns="0" tIns="0" rIns="0" bIns="0" rtlCol="0" anchor="t"/>
          <a:lstStyle/>
          <a:p>
            <a:pPr marL="0" indent="0">
              <a:buNone/>
            </a:pPr>
            <a:r>
              <a:rPr lang="en-US" sz="1500" b="1" dirty="0">
                <a:solidFill>
                  <a:srgbClr val="1A224E"/>
                </a:solidFill>
                <a:latin typeface="Arial" pitchFamily="34" charset="0"/>
                <a:ea typeface="Arial" pitchFamily="34" charset="-122"/>
                <a:cs typeface="Arial" pitchFamily="34" charset="-120"/>
              </a:rPr>
              <a:t>What to evaluate</a:t>
            </a:r>
            <a:endParaRPr lang="en-US" sz="1500" dirty="0"/>
          </a:p>
        </p:txBody>
      </p:sp>
      <p:sp>
        <p:nvSpPr>
          <p:cNvPr id="12" name="Text 10"/>
          <p:cNvSpPr/>
          <p:nvPr/>
        </p:nvSpPr>
        <p:spPr>
          <a:xfrm>
            <a:off x="8375904" y="2670048"/>
            <a:ext cx="2926080" cy="2606040"/>
          </a:xfrm>
          <a:prstGeom prst="rect">
            <a:avLst/>
          </a:prstGeom>
          <a:noFill/>
          <a:ln/>
        </p:spPr>
        <p:txBody>
          <a:bodyPr wrap="square" lIns="0" tIns="0" rIns="0" bIns="0" rtlCol="0" anchor="t"/>
          <a:lstStyle/>
          <a:p>
            <a:pPr marL="0" indent="0">
              <a:lnSpc>
                <a:spcPts val="1900"/>
              </a:lnSpc>
              <a:buNone/>
            </a:pPr>
            <a:r>
              <a:rPr lang="en-US" sz="1250" dirty="0">
                <a:solidFill>
                  <a:srgbClr val="6B7290"/>
                </a:solidFill>
                <a:latin typeface="Calibri" pitchFamily="34" charset="0"/>
                <a:ea typeface="Calibri" pitchFamily="34" charset="-122"/>
                <a:cs typeface="Calibri" pitchFamily="34" charset="-120"/>
              </a:rPr>
              <a:t>Scientific plausibility, visual accuracy of the mechanism sequences, packaging fidelity, and whether the register is right for an internal audience.</a:t>
            </a:r>
            <a:endParaRPr lang="en-US" sz="1250" dirty="0"/>
          </a:p>
        </p:txBody>
      </p:sp>
      <p:sp>
        <p:nvSpPr>
          <p:cNvPr id="13" name="Text 11"/>
          <p:cNvSpPr/>
          <p:nvPr/>
        </p:nvSpPr>
        <p:spPr>
          <a:xfrm>
            <a:off x="548640" y="5760720"/>
            <a:ext cx="7315200" cy="320040"/>
          </a:xfrm>
          <a:prstGeom prst="rect">
            <a:avLst/>
          </a:prstGeom>
          <a:noFill/>
          <a:ln/>
        </p:spPr>
        <p:txBody>
          <a:bodyPr wrap="square" lIns="0" tIns="0" rIns="0" bIns="0" rtlCol="0" anchor="ctr"/>
          <a:lstStyle/>
          <a:p>
            <a:pPr marL="0" indent="0">
              <a:buNone/>
            </a:pPr>
            <a:r>
              <a:rPr lang="en-US" sz="1250" i="1" dirty="0">
                <a:solidFill>
                  <a:srgbClr val="966A6A"/>
                </a:solidFill>
                <a:latin typeface="Calibri" pitchFamily="34" charset="0"/>
                <a:ea typeface="Calibri" pitchFamily="34" charset="-122"/>
                <a:cs typeface="Calibri" pitchFamily="34" charset="-120"/>
              </a:rPr>
              <a:t>Every slide in this deck carries the same notice.</a:t>
            </a:r>
            <a:endParaRPr lang="en-US" sz="1250" dirty="0"/>
          </a:p>
        </p:txBody>
      </p:sp>
      <p:sp>
        <p:nvSpPr>
          <p:cNvPr id="14" name="Text 12"/>
          <p:cNvSpPr/>
          <p:nvPr/>
        </p:nvSpPr>
        <p:spPr>
          <a:xfrm>
            <a:off x="548640" y="6437376"/>
            <a:ext cx="8778240" cy="274320"/>
          </a:xfrm>
          <a:prstGeom prst="rect">
            <a:avLst/>
          </a:prstGeom>
          <a:noFill/>
          <a:ln/>
        </p:spPr>
        <p:txBody>
          <a:bodyPr wrap="square" lIns="0" tIns="0" rIns="0" bIns="0" rtlCol="0" anchor="ctr"/>
          <a:lstStyle/>
          <a:p>
            <a:pPr marL="0" indent="0">
              <a:buNone/>
            </a:pPr>
            <a:r>
              <a:rPr lang="en-US" sz="850" dirty="0">
                <a:solidFill>
                  <a:srgbClr val="9CA2B8"/>
                </a:solidFill>
                <a:latin typeface="Calibri" pitchFamily="34" charset="0"/>
                <a:ea typeface="Calibri" pitchFamily="34" charset="-122"/>
                <a:cs typeface="Calibri" pitchFamily="34" charset="-120"/>
              </a:rPr>
              <a:t>AURELVA is a fictional product created for demonstration purposes. No such medicine, molecule, or clinical programme exists.</a:t>
            </a:r>
            <a:endParaRPr lang="en-US" sz="850" dirty="0"/>
          </a:p>
        </p:txBody>
      </p:sp>
      <p:sp>
        <p:nvSpPr>
          <p:cNvPr id="15" name="Text 13"/>
          <p:cNvSpPr/>
          <p:nvPr/>
        </p:nvSpPr>
        <p:spPr>
          <a:xfrm>
            <a:off x="11064240" y="6437376"/>
            <a:ext cx="548640" cy="274320"/>
          </a:xfrm>
          <a:prstGeom prst="rect">
            <a:avLst/>
          </a:prstGeom>
          <a:noFill/>
          <a:ln/>
        </p:spPr>
        <p:txBody>
          <a:bodyPr wrap="square" lIns="0" tIns="0" rIns="0" bIns="0" rtlCol="0" anchor="ctr"/>
          <a:lstStyle/>
          <a:p>
            <a:pPr marL="0" indent="0" algn="r">
              <a:buNone/>
            </a:pPr>
            <a:r>
              <a:rPr lang="en-US" sz="900" dirty="0">
                <a:solidFill>
                  <a:srgbClr val="9CA2B8"/>
                </a:solidFill>
                <a:latin typeface="Arial" pitchFamily="34" charset="0"/>
                <a:ea typeface="Arial" pitchFamily="34" charset="-122"/>
                <a:cs typeface="Arial" pitchFamily="34" charset="-120"/>
              </a:rPr>
              <a:t>02</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pic>
        <p:nvPicPr>
          <p:cNvPr id="2" name="Image 0" descr="img/patient.png"/>
          <p:cNvPicPr>
            <a:picLocks noChangeAspect="1"/>
          </p:cNvPicPr>
          <p:nvPr/>
        </p:nvPicPr>
        <p:blipFill>
          <a:blip r:embed="rId3"/>
          <a:stretch>
            <a:fillRect/>
          </a:stretch>
        </p:blipFill>
        <p:spPr>
          <a:xfrm>
            <a:off x="6400800" y="0"/>
            <a:ext cx="5760720" cy="3246120"/>
          </a:xfrm>
          <a:prstGeom prst="rect">
            <a:avLst/>
          </a:prstGeom>
        </p:spPr>
      </p:pic>
      <p:sp>
        <p:nvSpPr>
          <p:cNvPr id="3" name="Text 0"/>
          <p:cNvSpPr/>
          <p:nvPr/>
        </p:nvSpPr>
        <p:spPr>
          <a:xfrm>
            <a:off x="548640" y="475488"/>
            <a:ext cx="7315200" cy="256032"/>
          </a:xfrm>
          <a:prstGeom prst="rect">
            <a:avLst/>
          </a:prstGeom>
          <a:noFill/>
          <a:ln/>
        </p:spPr>
        <p:txBody>
          <a:bodyPr wrap="square" lIns="0" tIns="0" rIns="0" bIns="0" rtlCol="0" anchor="ctr"/>
          <a:lstStyle/>
          <a:p>
            <a:pPr marL="0" indent="0">
              <a:buNone/>
            </a:pPr>
            <a:r>
              <a:rPr lang="en-US" sz="1000" b="1" kern="0" spc="300" dirty="0">
                <a:solidFill>
                  <a:srgbClr val="966A6A"/>
                </a:solidFill>
                <a:latin typeface="Arial" pitchFamily="34" charset="0"/>
                <a:ea typeface="Arial" pitchFamily="34" charset="-122"/>
                <a:cs typeface="Arial" pitchFamily="34" charset="-120"/>
              </a:rPr>
              <a:t>THE CONDITION</a:t>
            </a:r>
            <a:endParaRPr lang="en-US" sz="1000" dirty="0"/>
          </a:p>
        </p:txBody>
      </p:sp>
      <p:sp>
        <p:nvSpPr>
          <p:cNvPr id="4" name="Text 1"/>
          <p:cNvSpPr/>
          <p:nvPr/>
        </p:nvSpPr>
        <p:spPr>
          <a:xfrm>
            <a:off x="548640" y="841248"/>
            <a:ext cx="10607040" cy="777240"/>
          </a:xfrm>
          <a:prstGeom prst="rect">
            <a:avLst/>
          </a:prstGeom>
          <a:noFill/>
          <a:ln/>
        </p:spPr>
        <p:txBody>
          <a:bodyPr wrap="square" lIns="0" tIns="0" rIns="0" bIns="0" rtlCol="0" anchor="ctr"/>
          <a:lstStyle/>
          <a:p>
            <a:pPr marL="0" indent="0">
              <a:buNone/>
            </a:pPr>
            <a:r>
              <a:rPr lang="en-US" sz="3400" b="1" dirty="0">
                <a:solidFill>
                  <a:srgbClr val="121838"/>
                </a:solidFill>
                <a:latin typeface="Arial" pitchFamily="34" charset="0"/>
                <a:ea typeface="Arial" pitchFamily="34" charset="-122"/>
                <a:cs typeface="Arial" pitchFamily="34" charset="-120"/>
              </a:rPr>
              <a:t>Nocturnal Inflammatory</a:t>
            </a:r>
            <a:endParaRPr lang="en-US" sz="3400" dirty="0"/>
          </a:p>
          <a:p>
            <a:pPr marL="0" indent="0">
              <a:buNone/>
            </a:pPr>
            <a:r>
              <a:rPr lang="en-US" sz="3400" b="1" dirty="0">
                <a:solidFill>
                  <a:srgbClr val="121838"/>
                </a:solidFill>
                <a:latin typeface="Arial" pitchFamily="34" charset="0"/>
                <a:ea typeface="Arial" pitchFamily="34" charset="-122"/>
                <a:cs typeface="Arial" pitchFamily="34" charset="-120"/>
              </a:rPr>
              <a:t>Stiffness</a:t>
            </a:r>
            <a:endParaRPr lang="en-US" sz="3400" dirty="0"/>
          </a:p>
        </p:txBody>
      </p:sp>
      <p:sp>
        <p:nvSpPr>
          <p:cNvPr id="5" name="Text 2"/>
          <p:cNvSpPr/>
          <p:nvPr/>
        </p:nvSpPr>
        <p:spPr>
          <a:xfrm>
            <a:off x="548640" y="2514600"/>
            <a:ext cx="5394960" cy="1371600"/>
          </a:xfrm>
          <a:prstGeom prst="rect">
            <a:avLst/>
          </a:prstGeom>
          <a:noFill/>
          <a:ln/>
        </p:spPr>
        <p:txBody>
          <a:bodyPr wrap="square" lIns="0" tIns="0" rIns="0" bIns="0" rtlCol="0" anchor="ctr"/>
          <a:lstStyle/>
          <a:p>
            <a:pPr marL="0" indent="0">
              <a:lnSpc>
                <a:spcPts val="2100"/>
              </a:lnSpc>
              <a:buNone/>
            </a:pPr>
            <a:r>
              <a:rPr lang="en-US" sz="1350" dirty="0">
                <a:solidFill>
                  <a:srgbClr val="6B7290"/>
                </a:solidFill>
                <a:latin typeface="Calibri" pitchFamily="34" charset="0"/>
                <a:ea typeface="Calibri" pitchFamily="34" charset="-122"/>
                <a:cs typeface="Calibri" pitchFamily="34" charset="-120"/>
              </a:rPr>
              <a:t>An inflammatory joint condition in which the flare cycle peaks during sleep. Inflammatory mediators accumulate in the joint capsule overnight while the body is at rest, so patients wake at their symptomatic worst.</a:t>
            </a:r>
            <a:endParaRPr lang="en-US" sz="1350" dirty="0"/>
          </a:p>
        </p:txBody>
      </p:sp>
      <p:sp>
        <p:nvSpPr>
          <p:cNvPr id="6" name="Shape 3"/>
          <p:cNvSpPr/>
          <p:nvPr/>
        </p:nvSpPr>
        <p:spPr>
          <a:xfrm>
            <a:off x="548640" y="4050792"/>
            <a:ext cx="146304" cy="146304"/>
          </a:xfrm>
          <a:prstGeom prst="ellipse">
            <a:avLst/>
          </a:prstGeom>
          <a:solidFill>
            <a:srgbClr val="E29E58"/>
          </a:solidFill>
          <a:ln/>
        </p:spPr>
        <p:txBody>
          <a:bodyPr/>
          <a:lstStyle/>
          <a:p>
            <a:endParaRPr lang="en-US"/>
          </a:p>
        </p:txBody>
      </p:sp>
      <p:sp>
        <p:nvSpPr>
          <p:cNvPr id="7" name="Text 4"/>
          <p:cNvSpPr/>
          <p:nvPr/>
        </p:nvSpPr>
        <p:spPr>
          <a:xfrm>
            <a:off x="868680" y="3977640"/>
            <a:ext cx="1371600" cy="292608"/>
          </a:xfrm>
          <a:prstGeom prst="rect">
            <a:avLst/>
          </a:prstGeom>
          <a:noFill/>
          <a:ln/>
        </p:spPr>
        <p:txBody>
          <a:bodyPr wrap="square" lIns="0" tIns="0" rIns="0" bIns="0" rtlCol="0" anchor="ctr"/>
          <a:lstStyle/>
          <a:p>
            <a:pPr marL="0" indent="0">
              <a:buNone/>
            </a:pPr>
            <a:r>
              <a:rPr lang="en-US" sz="1250" b="1" dirty="0">
                <a:solidFill>
                  <a:srgbClr val="1A224E"/>
                </a:solidFill>
                <a:latin typeface="Arial" pitchFamily="34" charset="0"/>
                <a:ea typeface="Arial" pitchFamily="34" charset="-122"/>
                <a:cs typeface="Arial" pitchFamily="34" charset="-120"/>
              </a:rPr>
              <a:t>Onset</a:t>
            </a:r>
            <a:endParaRPr lang="en-US" sz="1250" dirty="0"/>
          </a:p>
        </p:txBody>
      </p:sp>
      <p:sp>
        <p:nvSpPr>
          <p:cNvPr id="8" name="Text 5"/>
          <p:cNvSpPr/>
          <p:nvPr/>
        </p:nvSpPr>
        <p:spPr>
          <a:xfrm>
            <a:off x="2286000" y="3977640"/>
            <a:ext cx="9052560" cy="292608"/>
          </a:xfrm>
          <a:prstGeom prst="rect">
            <a:avLst/>
          </a:prstGeom>
          <a:noFill/>
          <a:ln/>
        </p:spPr>
        <p:txBody>
          <a:bodyPr wrap="square" lIns="0" tIns="0" rIns="0" bIns="0" rtlCol="0" anchor="ctr"/>
          <a:lstStyle/>
          <a:p>
            <a:pPr marL="0" indent="0">
              <a:buNone/>
            </a:pPr>
            <a:r>
              <a:rPr lang="en-US" sz="1250" dirty="0">
                <a:solidFill>
                  <a:srgbClr val="6B7290"/>
                </a:solidFill>
                <a:latin typeface="Calibri" pitchFamily="34" charset="0"/>
                <a:ea typeface="Calibri" pitchFamily="34" charset="-122"/>
                <a:cs typeface="Calibri" pitchFamily="34" charset="-120"/>
              </a:rPr>
              <a:t>Symptoms build through the sleep period, independent of daytime activity</a:t>
            </a:r>
            <a:endParaRPr lang="en-US" sz="1250" dirty="0"/>
          </a:p>
        </p:txBody>
      </p:sp>
      <p:sp>
        <p:nvSpPr>
          <p:cNvPr id="9" name="Shape 6"/>
          <p:cNvSpPr/>
          <p:nvPr/>
        </p:nvSpPr>
        <p:spPr>
          <a:xfrm>
            <a:off x="548640" y="4709160"/>
            <a:ext cx="146304" cy="146304"/>
          </a:xfrm>
          <a:prstGeom prst="ellipse">
            <a:avLst/>
          </a:prstGeom>
          <a:solidFill>
            <a:srgbClr val="E29E58"/>
          </a:solidFill>
          <a:ln/>
        </p:spPr>
        <p:txBody>
          <a:bodyPr/>
          <a:lstStyle/>
          <a:p>
            <a:endParaRPr lang="en-US"/>
          </a:p>
        </p:txBody>
      </p:sp>
      <p:sp>
        <p:nvSpPr>
          <p:cNvPr id="10" name="Text 7"/>
          <p:cNvSpPr/>
          <p:nvPr/>
        </p:nvSpPr>
        <p:spPr>
          <a:xfrm>
            <a:off x="868680" y="4636008"/>
            <a:ext cx="1371600" cy="292608"/>
          </a:xfrm>
          <a:prstGeom prst="rect">
            <a:avLst/>
          </a:prstGeom>
          <a:noFill/>
          <a:ln/>
        </p:spPr>
        <p:txBody>
          <a:bodyPr wrap="square" lIns="0" tIns="0" rIns="0" bIns="0" rtlCol="0" anchor="ctr"/>
          <a:lstStyle/>
          <a:p>
            <a:pPr marL="0" indent="0">
              <a:buNone/>
            </a:pPr>
            <a:r>
              <a:rPr lang="en-US" sz="1250" b="1" dirty="0">
                <a:solidFill>
                  <a:srgbClr val="1A224E"/>
                </a:solidFill>
                <a:latin typeface="Arial" pitchFamily="34" charset="0"/>
                <a:ea typeface="Arial" pitchFamily="34" charset="-122"/>
                <a:cs typeface="Arial" pitchFamily="34" charset="-120"/>
              </a:rPr>
              <a:t>Peak</a:t>
            </a:r>
            <a:endParaRPr lang="en-US" sz="1250" dirty="0"/>
          </a:p>
        </p:txBody>
      </p:sp>
      <p:sp>
        <p:nvSpPr>
          <p:cNvPr id="11" name="Text 8"/>
          <p:cNvSpPr/>
          <p:nvPr/>
        </p:nvSpPr>
        <p:spPr>
          <a:xfrm>
            <a:off x="2286000" y="4636008"/>
            <a:ext cx="9052560" cy="292608"/>
          </a:xfrm>
          <a:prstGeom prst="rect">
            <a:avLst/>
          </a:prstGeom>
          <a:noFill/>
          <a:ln/>
        </p:spPr>
        <p:txBody>
          <a:bodyPr wrap="square" lIns="0" tIns="0" rIns="0" bIns="0" rtlCol="0" anchor="ctr"/>
          <a:lstStyle/>
          <a:p>
            <a:pPr marL="0" indent="0">
              <a:buNone/>
            </a:pPr>
            <a:r>
              <a:rPr lang="en-US" sz="1250" dirty="0">
                <a:solidFill>
                  <a:srgbClr val="6B7290"/>
                </a:solidFill>
                <a:latin typeface="Calibri" pitchFamily="34" charset="0"/>
                <a:ea typeface="Calibri" pitchFamily="34" charset="-122"/>
                <a:cs typeface="Calibri" pitchFamily="34" charset="-120"/>
              </a:rPr>
              <a:t>First 60–90 minutes after waking — grip strength and fine motor function most affected</a:t>
            </a:r>
            <a:endParaRPr lang="en-US" sz="1250" dirty="0"/>
          </a:p>
        </p:txBody>
      </p:sp>
      <p:sp>
        <p:nvSpPr>
          <p:cNvPr id="12" name="Shape 9"/>
          <p:cNvSpPr/>
          <p:nvPr/>
        </p:nvSpPr>
        <p:spPr>
          <a:xfrm>
            <a:off x="548640" y="5367528"/>
            <a:ext cx="146304" cy="146304"/>
          </a:xfrm>
          <a:prstGeom prst="ellipse">
            <a:avLst/>
          </a:prstGeom>
          <a:solidFill>
            <a:srgbClr val="E29E58"/>
          </a:solidFill>
          <a:ln/>
        </p:spPr>
        <p:txBody>
          <a:bodyPr/>
          <a:lstStyle/>
          <a:p>
            <a:endParaRPr lang="en-US"/>
          </a:p>
        </p:txBody>
      </p:sp>
      <p:sp>
        <p:nvSpPr>
          <p:cNvPr id="13" name="Text 10"/>
          <p:cNvSpPr/>
          <p:nvPr/>
        </p:nvSpPr>
        <p:spPr>
          <a:xfrm>
            <a:off x="868680" y="5294376"/>
            <a:ext cx="1371600" cy="292608"/>
          </a:xfrm>
          <a:prstGeom prst="rect">
            <a:avLst/>
          </a:prstGeom>
          <a:noFill/>
          <a:ln/>
        </p:spPr>
        <p:txBody>
          <a:bodyPr wrap="square" lIns="0" tIns="0" rIns="0" bIns="0" rtlCol="0" anchor="ctr"/>
          <a:lstStyle/>
          <a:p>
            <a:pPr marL="0" indent="0">
              <a:buNone/>
            </a:pPr>
            <a:r>
              <a:rPr lang="en-US" sz="1250" b="1" dirty="0">
                <a:solidFill>
                  <a:srgbClr val="1A224E"/>
                </a:solidFill>
                <a:latin typeface="Arial" pitchFamily="34" charset="0"/>
                <a:ea typeface="Arial" pitchFamily="34" charset="-122"/>
                <a:cs typeface="Arial" pitchFamily="34" charset="-120"/>
              </a:rPr>
              <a:t>Resolution</a:t>
            </a:r>
            <a:endParaRPr lang="en-US" sz="1250" dirty="0"/>
          </a:p>
        </p:txBody>
      </p:sp>
      <p:sp>
        <p:nvSpPr>
          <p:cNvPr id="14" name="Text 11"/>
          <p:cNvSpPr/>
          <p:nvPr/>
        </p:nvSpPr>
        <p:spPr>
          <a:xfrm>
            <a:off x="2286000" y="5294376"/>
            <a:ext cx="9052560" cy="292608"/>
          </a:xfrm>
          <a:prstGeom prst="rect">
            <a:avLst/>
          </a:prstGeom>
          <a:noFill/>
          <a:ln/>
        </p:spPr>
        <p:txBody>
          <a:bodyPr wrap="square" lIns="0" tIns="0" rIns="0" bIns="0" rtlCol="0" anchor="ctr"/>
          <a:lstStyle/>
          <a:p>
            <a:pPr marL="0" indent="0">
              <a:buNone/>
            </a:pPr>
            <a:r>
              <a:rPr lang="en-US" sz="1250" dirty="0">
                <a:solidFill>
                  <a:srgbClr val="6B7290"/>
                </a:solidFill>
                <a:latin typeface="Calibri" pitchFamily="34" charset="0"/>
                <a:ea typeface="Calibri" pitchFamily="34" charset="-122"/>
                <a:cs typeface="Calibri" pitchFamily="34" charset="-120"/>
              </a:rPr>
              <a:t>Eases with movement through the morning, then rebuilds the following night</a:t>
            </a:r>
            <a:endParaRPr lang="en-US" sz="1250" dirty="0"/>
          </a:p>
        </p:txBody>
      </p:sp>
      <p:sp>
        <p:nvSpPr>
          <p:cNvPr id="15" name="Text 12"/>
          <p:cNvSpPr/>
          <p:nvPr/>
        </p:nvSpPr>
        <p:spPr>
          <a:xfrm>
            <a:off x="548640" y="6437376"/>
            <a:ext cx="8778240" cy="274320"/>
          </a:xfrm>
          <a:prstGeom prst="rect">
            <a:avLst/>
          </a:prstGeom>
          <a:noFill/>
          <a:ln/>
        </p:spPr>
        <p:txBody>
          <a:bodyPr wrap="square" lIns="0" tIns="0" rIns="0" bIns="0" rtlCol="0" anchor="ctr"/>
          <a:lstStyle/>
          <a:p>
            <a:pPr marL="0" indent="0">
              <a:buNone/>
            </a:pPr>
            <a:r>
              <a:rPr lang="en-US" sz="850" dirty="0">
                <a:solidFill>
                  <a:srgbClr val="9CA2B8"/>
                </a:solidFill>
                <a:latin typeface="Calibri" pitchFamily="34" charset="0"/>
                <a:ea typeface="Calibri" pitchFamily="34" charset="-122"/>
                <a:cs typeface="Calibri" pitchFamily="34" charset="-120"/>
              </a:rPr>
              <a:t>AURELVA is a fictional product created for demonstration purposes. No such medicine, molecule, or clinical programme exists.</a:t>
            </a:r>
            <a:endParaRPr lang="en-US" sz="850" dirty="0"/>
          </a:p>
        </p:txBody>
      </p:sp>
      <p:sp>
        <p:nvSpPr>
          <p:cNvPr id="16" name="Text 13"/>
          <p:cNvSpPr/>
          <p:nvPr/>
        </p:nvSpPr>
        <p:spPr>
          <a:xfrm>
            <a:off x="11064240" y="6437376"/>
            <a:ext cx="548640" cy="274320"/>
          </a:xfrm>
          <a:prstGeom prst="rect">
            <a:avLst/>
          </a:prstGeom>
          <a:noFill/>
          <a:ln/>
        </p:spPr>
        <p:txBody>
          <a:bodyPr wrap="square" lIns="0" tIns="0" rIns="0" bIns="0" rtlCol="0" anchor="ctr"/>
          <a:lstStyle/>
          <a:p>
            <a:pPr marL="0" indent="0" algn="r">
              <a:buNone/>
            </a:pPr>
            <a:r>
              <a:rPr lang="en-US" sz="900" dirty="0">
                <a:solidFill>
                  <a:srgbClr val="9CA2B8"/>
                </a:solidFill>
                <a:latin typeface="Arial" pitchFamily="34" charset="0"/>
                <a:ea typeface="Arial" pitchFamily="34" charset="-122"/>
                <a:cs typeface="Arial" pitchFamily="34" charset="-120"/>
              </a:rPr>
              <a:t>03</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A1130"/>
        </a:solidFill>
        <a:effectLst/>
      </p:bgPr>
    </p:bg>
    <p:spTree>
      <p:nvGrpSpPr>
        <p:cNvPr id="1" name=""/>
        <p:cNvGrpSpPr/>
        <p:nvPr/>
      </p:nvGrpSpPr>
      <p:grpSpPr>
        <a:xfrm>
          <a:off x="0" y="0"/>
          <a:ext cx="0" cy="0"/>
          <a:chOff x="0" y="0"/>
          <a:chExt cx="0" cy="0"/>
        </a:xfrm>
      </p:grpSpPr>
      <p:sp>
        <p:nvSpPr>
          <p:cNvPr id="2" name="Text 0"/>
          <p:cNvSpPr/>
          <p:nvPr/>
        </p:nvSpPr>
        <p:spPr>
          <a:xfrm>
            <a:off x="548640" y="475488"/>
            <a:ext cx="7315200" cy="256032"/>
          </a:xfrm>
          <a:prstGeom prst="rect">
            <a:avLst/>
          </a:prstGeom>
          <a:noFill/>
          <a:ln/>
        </p:spPr>
        <p:txBody>
          <a:bodyPr wrap="square" lIns="0" tIns="0" rIns="0" bIns="0" rtlCol="0" anchor="ctr"/>
          <a:lstStyle/>
          <a:p>
            <a:pPr marL="0" indent="0">
              <a:buNone/>
            </a:pPr>
            <a:r>
              <a:rPr lang="en-US" sz="1000" b="1" kern="0" spc="300" dirty="0">
                <a:solidFill>
                  <a:srgbClr val="E29E58"/>
                </a:solidFill>
                <a:latin typeface="Arial" pitchFamily="34" charset="0"/>
                <a:ea typeface="Arial" pitchFamily="34" charset="-122"/>
                <a:cs typeface="Arial" pitchFamily="34" charset="-120"/>
              </a:rPr>
              <a:t>DISEASE BURDEN</a:t>
            </a:r>
            <a:endParaRPr lang="en-US" sz="1000" dirty="0"/>
          </a:p>
        </p:txBody>
      </p:sp>
      <p:sp>
        <p:nvSpPr>
          <p:cNvPr id="3" name="Text 1"/>
          <p:cNvSpPr/>
          <p:nvPr/>
        </p:nvSpPr>
        <p:spPr>
          <a:xfrm>
            <a:off x="548640" y="841248"/>
            <a:ext cx="10607040" cy="777240"/>
          </a:xfrm>
          <a:prstGeom prst="rect">
            <a:avLst/>
          </a:prstGeom>
          <a:noFill/>
          <a:ln/>
        </p:spPr>
        <p:txBody>
          <a:bodyPr wrap="square" lIns="0" tIns="0" rIns="0" bIns="0" rtlCol="0" anchor="ctr"/>
          <a:lstStyle/>
          <a:p>
            <a:pPr marL="0" indent="0">
              <a:buNone/>
            </a:pPr>
            <a:r>
              <a:rPr lang="en-US" sz="3400" b="1" dirty="0">
                <a:solidFill>
                  <a:srgbClr val="FDF3E3"/>
                </a:solidFill>
                <a:latin typeface="Arial" pitchFamily="34" charset="0"/>
                <a:ea typeface="Arial" pitchFamily="34" charset="-122"/>
                <a:cs typeface="Arial" pitchFamily="34" charset="-120"/>
              </a:rPr>
              <a:t>The first hour of the day is the hardest one</a:t>
            </a:r>
            <a:endParaRPr lang="en-US" sz="3400" dirty="0"/>
          </a:p>
        </p:txBody>
      </p:sp>
      <p:sp>
        <p:nvSpPr>
          <p:cNvPr id="4" name="Text 2"/>
          <p:cNvSpPr/>
          <p:nvPr/>
        </p:nvSpPr>
        <p:spPr>
          <a:xfrm>
            <a:off x="548640" y="2606040"/>
            <a:ext cx="2560320" cy="1005840"/>
          </a:xfrm>
          <a:prstGeom prst="rect">
            <a:avLst/>
          </a:prstGeom>
          <a:noFill/>
          <a:ln/>
        </p:spPr>
        <p:txBody>
          <a:bodyPr wrap="square" lIns="0" tIns="0" rIns="0" bIns="0" rtlCol="0" anchor="ctr"/>
          <a:lstStyle/>
          <a:p>
            <a:pPr marL="0" indent="0">
              <a:buNone/>
            </a:pPr>
            <a:r>
              <a:rPr lang="en-US" sz="5600" b="1" dirty="0">
                <a:solidFill>
                  <a:srgbClr val="E29E58"/>
                </a:solidFill>
                <a:latin typeface="Arial" pitchFamily="34" charset="0"/>
                <a:ea typeface="Arial" pitchFamily="34" charset="-122"/>
                <a:cs typeface="Arial" pitchFamily="34" charset="-120"/>
              </a:rPr>
              <a:t>2.8M</a:t>
            </a:r>
            <a:endParaRPr lang="en-US" sz="5600" dirty="0"/>
          </a:p>
        </p:txBody>
      </p:sp>
      <p:sp>
        <p:nvSpPr>
          <p:cNvPr id="5" name="Shape 3"/>
          <p:cNvSpPr/>
          <p:nvPr/>
        </p:nvSpPr>
        <p:spPr>
          <a:xfrm>
            <a:off x="566928" y="3749040"/>
            <a:ext cx="1371600" cy="0"/>
          </a:xfrm>
          <a:prstGeom prst="line">
            <a:avLst/>
          </a:prstGeom>
          <a:noFill/>
          <a:ln w="12700">
            <a:solidFill>
              <a:srgbClr val="4A3E6C"/>
            </a:solidFill>
            <a:prstDash val="solid"/>
          </a:ln>
        </p:spPr>
        <p:txBody>
          <a:bodyPr/>
          <a:lstStyle/>
          <a:p>
            <a:endParaRPr lang="en-US"/>
          </a:p>
        </p:txBody>
      </p:sp>
      <p:sp>
        <p:nvSpPr>
          <p:cNvPr id="6" name="Text 4"/>
          <p:cNvSpPr/>
          <p:nvPr/>
        </p:nvSpPr>
        <p:spPr>
          <a:xfrm>
            <a:off x="548640" y="3913632"/>
            <a:ext cx="2468880" cy="914400"/>
          </a:xfrm>
          <a:prstGeom prst="rect">
            <a:avLst/>
          </a:prstGeom>
          <a:noFill/>
          <a:ln/>
        </p:spPr>
        <p:txBody>
          <a:bodyPr wrap="square" lIns="0" tIns="0" rIns="0" bIns="0" rtlCol="0" anchor="ctr"/>
          <a:lstStyle/>
          <a:p>
            <a:pPr marL="0" indent="0">
              <a:lnSpc>
                <a:spcPts val="1900"/>
              </a:lnSpc>
              <a:buNone/>
            </a:pPr>
            <a:r>
              <a:rPr lang="en-US" sz="1300" dirty="0">
                <a:solidFill>
                  <a:srgbClr val="9AA1C2"/>
                </a:solidFill>
                <a:latin typeface="Calibri" pitchFamily="34" charset="0"/>
                <a:ea typeface="Calibri" pitchFamily="34" charset="-122"/>
                <a:cs typeface="Calibri" pitchFamily="34" charset="-120"/>
              </a:rPr>
              <a:t>adults affected</a:t>
            </a:r>
            <a:endParaRPr lang="en-US" sz="1300" dirty="0"/>
          </a:p>
          <a:p>
            <a:pPr marL="0" indent="0">
              <a:lnSpc>
                <a:spcPts val="1900"/>
              </a:lnSpc>
              <a:buNone/>
            </a:pPr>
            <a:r>
              <a:rPr lang="en-US" sz="1300" dirty="0">
                <a:solidFill>
                  <a:srgbClr val="9AA1C2"/>
                </a:solidFill>
                <a:latin typeface="Calibri" pitchFamily="34" charset="0"/>
                <a:ea typeface="Calibri" pitchFamily="34" charset="-122"/>
                <a:cs typeface="Calibri" pitchFamily="34" charset="-120"/>
              </a:rPr>
              <a:t>in the US</a:t>
            </a:r>
            <a:endParaRPr lang="en-US" sz="1300" dirty="0"/>
          </a:p>
        </p:txBody>
      </p:sp>
      <p:sp>
        <p:nvSpPr>
          <p:cNvPr id="7" name="Text 5"/>
          <p:cNvSpPr/>
          <p:nvPr/>
        </p:nvSpPr>
        <p:spPr>
          <a:xfrm>
            <a:off x="3364992" y="2606040"/>
            <a:ext cx="2560320" cy="1005840"/>
          </a:xfrm>
          <a:prstGeom prst="rect">
            <a:avLst/>
          </a:prstGeom>
          <a:noFill/>
          <a:ln/>
        </p:spPr>
        <p:txBody>
          <a:bodyPr wrap="square" lIns="0" tIns="0" rIns="0" bIns="0" rtlCol="0" anchor="ctr"/>
          <a:lstStyle/>
          <a:p>
            <a:pPr marL="0" indent="0">
              <a:buNone/>
            </a:pPr>
            <a:r>
              <a:rPr lang="en-US" sz="5600" b="1" dirty="0">
                <a:solidFill>
                  <a:srgbClr val="E29E58"/>
                </a:solidFill>
                <a:latin typeface="Arial" pitchFamily="34" charset="0"/>
                <a:ea typeface="Arial" pitchFamily="34" charset="-122"/>
                <a:cs typeface="Arial" pitchFamily="34" charset="-120"/>
              </a:rPr>
              <a:t>71%</a:t>
            </a:r>
            <a:endParaRPr lang="en-US" sz="5600" dirty="0"/>
          </a:p>
        </p:txBody>
      </p:sp>
      <p:sp>
        <p:nvSpPr>
          <p:cNvPr id="8" name="Shape 6"/>
          <p:cNvSpPr/>
          <p:nvPr/>
        </p:nvSpPr>
        <p:spPr>
          <a:xfrm>
            <a:off x="3383280" y="3749040"/>
            <a:ext cx="1371600" cy="0"/>
          </a:xfrm>
          <a:prstGeom prst="line">
            <a:avLst/>
          </a:prstGeom>
          <a:noFill/>
          <a:ln w="12700">
            <a:solidFill>
              <a:srgbClr val="4A3E6C"/>
            </a:solidFill>
            <a:prstDash val="solid"/>
          </a:ln>
        </p:spPr>
        <p:txBody>
          <a:bodyPr/>
          <a:lstStyle/>
          <a:p>
            <a:endParaRPr lang="en-US"/>
          </a:p>
        </p:txBody>
      </p:sp>
      <p:sp>
        <p:nvSpPr>
          <p:cNvPr id="9" name="Text 7"/>
          <p:cNvSpPr/>
          <p:nvPr/>
        </p:nvSpPr>
        <p:spPr>
          <a:xfrm>
            <a:off x="3364992" y="3913632"/>
            <a:ext cx="2468880" cy="914400"/>
          </a:xfrm>
          <a:prstGeom prst="rect">
            <a:avLst/>
          </a:prstGeom>
          <a:noFill/>
          <a:ln/>
        </p:spPr>
        <p:txBody>
          <a:bodyPr wrap="square" lIns="0" tIns="0" rIns="0" bIns="0" rtlCol="0" anchor="ctr"/>
          <a:lstStyle/>
          <a:p>
            <a:pPr marL="0" indent="0">
              <a:lnSpc>
                <a:spcPts val="1900"/>
              </a:lnSpc>
              <a:buNone/>
            </a:pPr>
            <a:r>
              <a:rPr lang="en-US" sz="1300" dirty="0">
                <a:solidFill>
                  <a:srgbClr val="9AA1C2"/>
                </a:solidFill>
                <a:latin typeface="Calibri" pitchFamily="34" charset="0"/>
                <a:ea typeface="Calibri" pitchFamily="34" charset="-122"/>
                <a:cs typeface="Calibri" pitchFamily="34" charset="-120"/>
              </a:rPr>
              <a:t>report morning stiffness</a:t>
            </a:r>
            <a:endParaRPr lang="en-US" sz="1300" dirty="0"/>
          </a:p>
          <a:p>
            <a:pPr marL="0" indent="0">
              <a:lnSpc>
                <a:spcPts val="1900"/>
              </a:lnSpc>
              <a:buNone/>
            </a:pPr>
            <a:r>
              <a:rPr lang="en-US" sz="1300" dirty="0">
                <a:solidFill>
                  <a:srgbClr val="9AA1C2"/>
                </a:solidFill>
                <a:latin typeface="Calibri" pitchFamily="34" charset="0"/>
                <a:ea typeface="Calibri" pitchFamily="34" charset="-122"/>
                <a:cs typeface="Calibri" pitchFamily="34" charset="-120"/>
              </a:rPr>
              <a:t>exceeding 45 minutes</a:t>
            </a:r>
            <a:endParaRPr lang="en-US" sz="1300" dirty="0"/>
          </a:p>
        </p:txBody>
      </p:sp>
      <p:sp>
        <p:nvSpPr>
          <p:cNvPr id="10" name="Text 8"/>
          <p:cNvSpPr/>
          <p:nvPr/>
        </p:nvSpPr>
        <p:spPr>
          <a:xfrm>
            <a:off x="6181344" y="2606040"/>
            <a:ext cx="2560320" cy="1005840"/>
          </a:xfrm>
          <a:prstGeom prst="rect">
            <a:avLst/>
          </a:prstGeom>
          <a:noFill/>
          <a:ln/>
        </p:spPr>
        <p:txBody>
          <a:bodyPr wrap="square" lIns="0" tIns="0" rIns="0" bIns="0" rtlCol="0" anchor="ctr"/>
          <a:lstStyle/>
          <a:p>
            <a:pPr marL="0" indent="0">
              <a:buNone/>
            </a:pPr>
            <a:r>
              <a:rPr lang="en-US" sz="5600" b="1" dirty="0">
                <a:solidFill>
                  <a:srgbClr val="E29E58"/>
                </a:solidFill>
                <a:latin typeface="Arial" pitchFamily="34" charset="0"/>
                <a:ea typeface="Arial" pitchFamily="34" charset="-122"/>
                <a:cs typeface="Arial" pitchFamily="34" charset="-120"/>
              </a:rPr>
              <a:t>68</a:t>
            </a:r>
            <a:endParaRPr lang="en-US" sz="5600" dirty="0"/>
          </a:p>
        </p:txBody>
      </p:sp>
      <p:sp>
        <p:nvSpPr>
          <p:cNvPr id="11" name="Shape 9"/>
          <p:cNvSpPr/>
          <p:nvPr/>
        </p:nvSpPr>
        <p:spPr>
          <a:xfrm>
            <a:off x="6199632" y="3749040"/>
            <a:ext cx="1371600" cy="0"/>
          </a:xfrm>
          <a:prstGeom prst="line">
            <a:avLst/>
          </a:prstGeom>
          <a:noFill/>
          <a:ln w="12700">
            <a:solidFill>
              <a:srgbClr val="4A3E6C"/>
            </a:solidFill>
            <a:prstDash val="solid"/>
          </a:ln>
        </p:spPr>
        <p:txBody>
          <a:bodyPr/>
          <a:lstStyle/>
          <a:p>
            <a:endParaRPr lang="en-US"/>
          </a:p>
        </p:txBody>
      </p:sp>
      <p:sp>
        <p:nvSpPr>
          <p:cNvPr id="12" name="Text 10"/>
          <p:cNvSpPr/>
          <p:nvPr/>
        </p:nvSpPr>
        <p:spPr>
          <a:xfrm>
            <a:off x="6181344" y="3913632"/>
            <a:ext cx="2468880" cy="914400"/>
          </a:xfrm>
          <a:prstGeom prst="rect">
            <a:avLst/>
          </a:prstGeom>
          <a:noFill/>
          <a:ln/>
        </p:spPr>
        <p:txBody>
          <a:bodyPr wrap="square" lIns="0" tIns="0" rIns="0" bIns="0" rtlCol="0" anchor="ctr"/>
          <a:lstStyle/>
          <a:p>
            <a:pPr marL="0" indent="0">
              <a:lnSpc>
                <a:spcPts val="1900"/>
              </a:lnSpc>
              <a:buNone/>
            </a:pPr>
            <a:r>
              <a:rPr lang="en-US" sz="1300" dirty="0">
                <a:solidFill>
                  <a:srgbClr val="9AA1C2"/>
                </a:solidFill>
                <a:latin typeface="Calibri" pitchFamily="34" charset="0"/>
                <a:ea typeface="Calibri" pitchFamily="34" charset="-122"/>
                <a:cs typeface="Calibri" pitchFamily="34" charset="-120"/>
              </a:rPr>
              <a:t>median minutes to</a:t>
            </a:r>
            <a:endParaRPr lang="en-US" sz="1300" dirty="0"/>
          </a:p>
          <a:p>
            <a:pPr marL="0" indent="0">
              <a:lnSpc>
                <a:spcPts val="1900"/>
              </a:lnSpc>
              <a:buNone/>
            </a:pPr>
            <a:r>
              <a:rPr lang="en-US" sz="1300" dirty="0">
                <a:solidFill>
                  <a:srgbClr val="9AA1C2"/>
                </a:solidFill>
                <a:latin typeface="Calibri" pitchFamily="34" charset="0"/>
                <a:ea typeface="Calibri" pitchFamily="34" charset="-122"/>
                <a:cs typeface="Calibri" pitchFamily="34" charset="-120"/>
              </a:rPr>
              <a:t>functional grip strength</a:t>
            </a:r>
            <a:endParaRPr lang="en-US" sz="1300" dirty="0"/>
          </a:p>
        </p:txBody>
      </p:sp>
      <p:sp>
        <p:nvSpPr>
          <p:cNvPr id="13" name="Text 11"/>
          <p:cNvSpPr/>
          <p:nvPr/>
        </p:nvSpPr>
        <p:spPr>
          <a:xfrm>
            <a:off x="8997696" y="2606040"/>
            <a:ext cx="2560320" cy="1005840"/>
          </a:xfrm>
          <a:prstGeom prst="rect">
            <a:avLst/>
          </a:prstGeom>
          <a:noFill/>
          <a:ln/>
        </p:spPr>
        <p:txBody>
          <a:bodyPr wrap="square" lIns="0" tIns="0" rIns="0" bIns="0" rtlCol="0" anchor="ctr"/>
          <a:lstStyle/>
          <a:p>
            <a:pPr marL="0" indent="0">
              <a:buNone/>
            </a:pPr>
            <a:r>
              <a:rPr lang="en-US" sz="5600" b="1" dirty="0">
                <a:solidFill>
                  <a:srgbClr val="E29E58"/>
                </a:solidFill>
                <a:latin typeface="Arial" pitchFamily="34" charset="0"/>
                <a:ea typeface="Arial" pitchFamily="34" charset="-122"/>
                <a:cs typeface="Arial" pitchFamily="34" charset="-120"/>
              </a:rPr>
              <a:t>3.4×</a:t>
            </a:r>
            <a:endParaRPr lang="en-US" sz="5600" dirty="0"/>
          </a:p>
        </p:txBody>
      </p:sp>
      <p:sp>
        <p:nvSpPr>
          <p:cNvPr id="14" name="Shape 12"/>
          <p:cNvSpPr/>
          <p:nvPr/>
        </p:nvSpPr>
        <p:spPr>
          <a:xfrm>
            <a:off x="9015984" y="3749040"/>
            <a:ext cx="1371600" cy="0"/>
          </a:xfrm>
          <a:prstGeom prst="line">
            <a:avLst/>
          </a:prstGeom>
          <a:noFill/>
          <a:ln w="12700">
            <a:solidFill>
              <a:srgbClr val="4A3E6C"/>
            </a:solidFill>
            <a:prstDash val="solid"/>
          </a:ln>
        </p:spPr>
        <p:txBody>
          <a:bodyPr/>
          <a:lstStyle/>
          <a:p>
            <a:endParaRPr lang="en-US"/>
          </a:p>
        </p:txBody>
      </p:sp>
      <p:sp>
        <p:nvSpPr>
          <p:cNvPr id="15" name="Text 13"/>
          <p:cNvSpPr/>
          <p:nvPr/>
        </p:nvSpPr>
        <p:spPr>
          <a:xfrm>
            <a:off x="8997696" y="3913632"/>
            <a:ext cx="2468880" cy="914400"/>
          </a:xfrm>
          <a:prstGeom prst="rect">
            <a:avLst/>
          </a:prstGeom>
          <a:noFill/>
          <a:ln/>
        </p:spPr>
        <p:txBody>
          <a:bodyPr wrap="square" lIns="0" tIns="0" rIns="0" bIns="0" rtlCol="0" anchor="ctr"/>
          <a:lstStyle/>
          <a:p>
            <a:pPr marL="0" indent="0">
              <a:lnSpc>
                <a:spcPts val="1900"/>
              </a:lnSpc>
              <a:buNone/>
            </a:pPr>
            <a:r>
              <a:rPr lang="en-US" sz="1300" dirty="0">
                <a:solidFill>
                  <a:srgbClr val="9AA1C2"/>
                </a:solidFill>
                <a:latin typeface="Calibri" pitchFamily="34" charset="0"/>
                <a:ea typeface="Calibri" pitchFamily="34" charset="-122"/>
                <a:cs typeface="Calibri" pitchFamily="34" charset="-120"/>
              </a:rPr>
              <a:t>higher rate of reduced</a:t>
            </a:r>
            <a:endParaRPr lang="en-US" sz="1300" dirty="0"/>
          </a:p>
          <a:p>
            <a:pPr marL="0" indent="0">
              <a:lnSpc>
                <a:spcPts val="1900"/>
              </a:lnSpc>
              <a:buNone/>
            </a:pPr>
            <a:r>
              <a:rPr lang="en-US" sz="1300" dirty="0">
                <a:solidFill>
                  <a:srgbClr val="9AA1C2"/>
                </a:solidFill>
                <a:latin typeface="Calibri" pitchFamily="34" charset="0"/>
                <a:ea typeface="Calibri" pitchFamily="34" charset="-122"/>
                <a:cs typeface="Calibri" pitchFamily="34" charset="-120"/>
              </a:rPr>
              <a:t>work productivity</a:t>
            </a:r>
            <a:endParaRPr lang="en-US" sz="1300" dirty="0"/>
          </a:p>
        </p:txBody>
      </p:sp>
      <p:sp>
        <p:nvSpPr>
          <p:cNvPr id="16" name="Text 14"/>
          <p:cNvSpPr/>
          <p:nvPr/>
        </p:nvSpPr>
        <p:spPr>
          <a:xfrm>
            <a:off x="548640" y="5715000"/>
            <a:ext cx="7315200" cy="320040"/>
          </a:xfrm>
          <a:prstGeom prst="rect">
            <a:avLst/>
          </a:prstGeom>
          <a:noFill/>
          <a:ln/>
        </p:spPr>
        <p:txBody>
          <a:bodyPr wrap="square" lIns="0" tIns="0" rIns="0" bIns="0" rtlCol="0" anchor="ctr"/>
          <a:lstStyle/>
          <a:p>
            <a:pPr marL="0" indent="0">
              <a:buNone/>
            </a:pPr>
            <a:r>
              <a:rPr lang="en-US" sz="1150" i="1" dirty="0">
                <a:solidFill>
                  <a:srgbClr val="6E7599"/>
                </a:solidFill>
                <a:latin typeface="Calibri" pitchFamily="34" charset="0"/>
                <a:ea typeface="Calibri" pitchFamily="34" charset="-122"/>
                <a:cs typeface="Calibri" pitchFamily="34" charset="-120"/>
              </a:rPr>
              <a:t>Figures are illustrative and invented for this demonstration.</a:t>
            </a:r>
            <a:endParaRPr lang="en-US" sz="1150" dirty="0"/>
          </a:p>
        </p:txBody>
      </p:sp>
      <p:sp>
        <p:nvSpPr>
          <p:cNvPr id="17" name="Text 15"/>
          <p:cNvSpPr/>
          <p:nvPr/>
        </p:nvSpPr>
        <p:spPr>
          <a:xfrm>
            <a:off x="548640" y="6437376"/>
            <a:ext cx="8778240" cy="274320"/>
          </a:xfrm>
          <a:prstGeom prst="rect">
            <a:avLst/>
          </a:prstGeom>
          <a:noFill/>
          <a:ln/>
        </p:spPr>
        <p:txBody>
          <a:bodyPr wrap="square" lIns="0" tIns="0" rIns="0" bIns="0" rtlCol="0" anchor="ctr"/>
          <a:lstStyle/>
          <a:p>
            <a:pPr marL="0" indent="0">
              <a:buNone/>
            </a:pPr>
            <a:r>
              <a:rPr lang="en-US" sz="850" dirty="0">
                <a:solidFill>
                  <a:srgbClr val="5A6288"/>
                </a:solidFill>
                <a:latin typeface="Calibri" pitchFamily="34" charset="0"/>
                <a:ea typeface="Calibri" pitchFamily="34" charset="-122"/>
                <a:cs typeface="Calibri" pitchFamily="34" charset="-120"/>
              </a:rPr>
              <a:t>AURELVA is a fictional product created for demonstration purposes. No such medicine, molecule, or clinical programme exists.</a:t>
            </a:r>
            <a:endParaRPr lang="en-US" sz="850" dirty="0"/>
          </a:p>
        </p:txBody>
      </p:sp>
      <p:sp>
        <p:nvSpPr>
          <p:cNvPr id="18" name="Text 16"/>
          <p:cNvSpPr/>
          <p:nvPr/>
        </p:nvSpPr>
        <p:spPr>
          <a:xfrm>
            <a:off x="11064240" y="6437376"/>
            <a:ext cx="548640" cy="274320"/>
          </a:xfrm>
          <a:prstGeom prst="rect">
            <a:avLst/>
          </a:prstGeom>
          <a:noFill/>
          <a:ln/>
        </p:spPr>
        <p:txBody>
          <a:bodyPr wrap="square" lIns="0" tIns="0" rIns="0" bIns="0" rtlCol="0" anchor="ctr"/>
          <a:lstStyle/>
          <a:p>
            <a:pPr marL="0" indent="0" algn="r">
              <a:buNone/>
            </a:pPr>
            <a:r>
              <a:rPr lang="en-US" sz="900" dirty="0">
                <a:solidFill>
                  <a:srgbClr val="5A6288"/>
                </a:solidFill>
                <a:latin typeface="Arial" pitchFamily="34" charset="0"/>
                <a:ea typeface="Arial" pitchFamily="34" charset="-122"/>
                <a:cs typeface="Arial" pitchFamily="34" charset="-120"/>
              </a:rPr>
              <a:t>04</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75488"/>
            <a:ext cx="7315200" cy="256032"/>
          </a:xfrm>
          <a:prstGeom prst="rect">
            <a:avLst/>
          </a:prstGeom>
          <a:noFill/>
          <a:ln/>
        </p:spPr>
        <p:txBody>
          <a:bodyPr wrap="square" lIns="0" tIns="0" rIns="0" bIns="0" rtlCol="0" anchor="ctr"/>
          <a:lstStyle/>
          <a:p>
            <a:pPr marL="0" indent="0">
              <a:buNone/>
            </a:pPr>
            <a:r>
              <a:rPr lang="en-US" sz="1000" b="1" kern="0" spc="300" dirty="0">
                <a:solidFill>
                  <a:srgbClr val="966A6A"/>
                </a:solidFill>
                <a:latin typeface="Arial" pitchFamily="34" charset="0"/>
                <a:ea typeface="Arial" pitchFamily="34" charset="-122"/>
                <a:cs typeface="Arial" pitchFamily="34" charset="-120"/>
              </a:rPr>
              <a:t>UNMET NEED</a:t>
            </a:r>
            <a:endParaRPr lang="en-US" sz="1000" dirty="0"/>
          </a:p>
        </p:txBody>
      </p:sp>
      <p:sp>
        <p:nvSpPr>
          <p:cNvPr id="3" name="Text 1"/>
          <p:cNvSpPr/>
          <p:nvPr/>
        </p:nvSpPr>
        <p:spPr>
          <a:xfrm>
            <a:off x="548640" y="841248"/>
            <a:ext cx="10607040" cy="777240"/>
          </a:xfrm>
          <a:prstGeom prst="rect">
            <a:avLst/>
          </a:prstGeom>
          <a:noFill/>
          <a:ln/>
        </p:spPr>
        <p:txBody>
          <a:bodyPr wrap="square" lIns="0" tIns="0" rIns="0" bIns="0" rtlCol="0" anchor="ctr"/>
          <a:lstStyle/>
          <a:p>
            <a:pPr marL="0" indent="0">
              <a:buNone/>
            </a:pPr>
            <a:r>
              <a:rPr lang="en-US" sz="3400" b="1" dirty="0">
                <a:solidFill>
                  <a:srgbClr val="121838"/>
                </a:solidFill>
                <a:latin typeface="Arial" pitchFamily="34" charset="0"/>
                <a:ea typeface="Arial" pitchFamily="34" charset="-122"/>
                <a:cs typeface="Arial" pitchFamily="34" charset="-120"/>
              </a:rPr>
              <a:t>Existing options are timed for the wrong part of the day</a:t>
            </a:r>
            <a:endParaRPr lang="en-US" sz="3400" dirty="0"/>
          </a:p>
        </p:txBody>
      </p:sp>
      <p:sp>
        <p:nvSpPr>
          <p:cNvPr id="4" name="Shape 2"/>
          <p:cNvSpPr/>
          <p:nvPr/>
        </p:nvSpPr>
        <p:spPr>
          <a:xfrm>
            <a:off x="548640" y="2148840"/>
            <a:ext cx="5394960" cy="3429000"/>
          </a:xfrm>
          <a:prstGeom prst="rect">
            <a:avLst/>
          </a:prstGeom>
          <a:solidFill>
            <a:srgbClr val="F7F8FB"/>
          </a:solidFill>
          <a:ln/>
        </p:spPr>
        <p:txBody>
          <a:bodyPr/>
          <a:lstStyle/>
          <a:p>
            <a:endParaRPr lang="en-US"/>
          </a:p>
        </p:txBody>
      </p:sp>
      <p:sp>
        <p:nvSpPr>
          <p:cNvPr id="5" name="Text 3"/>
          <p:cNvSpPr/>
          <p:nvPr/>
        </p:nvSpPr>
        <p:spPr>
          <a:xfrm>
            <a:off x="914400" y="2423160"/>
            <a:ext cx="4663440" cy="365760"/>
          </a:xfrm>
          <a:prstGeom prst="rect">
            <a:avLst/>
          </a:prstGeom>
          <a:noFill/>
          <a:ln/>
        </p:spPr>
        <p:txBody>
          <a:bodyPr wrap="square" lIns="0" tIns="0" rIns="0" bIns="0" rtlCol="0" anchor="t"/>
          <a:lstStyle/>
          <a:p>
            <a:pPr marL="0" indent="0">
              <a:buNone/>
            </a:pPr>
            <a:r>
              <a:rPr lang="en-US" sz="1600" b="1" dirty="0">
                <a:solidFill>
                  <a:srgbClr val="1A224E"/>
                </a:solidFill>
                <a:latin typeface="Arial" pitchFamily="34" charset="0"/>
                <a:ea typeface="Arial" pitchFamily="34" charset="-122"/>
                <a:cs typeface="Arial" pitchFamily="34" charset="-120"/>
              </a:rPr>
              <a:t>Current standard</a:t>
            </a:r>
            <a:endParaRPr lang="en-US" sz="1600" dirty="0"/>
          </a:p>
        </p:txBody>
      </p:sp>
      <p:sp>
        <p:nvSpPr>
          <p:cNvPr id="6" name="Text 4"/>
          <p:cNvSpPr/>
          <p:nvPr/>
        </p:nvSpPr>
        <p:spPr>
          <a:xfrm>
            <a:off x="914400" y="2880360"/>
            <a:ext cx="4663440" cy="2468880"/>
          </a:xfrm>
          <a:prstGeom prst="rect">
            <a:avLst/>
          </a:prstGeom>
          <a:noFill/>
          <a:ln/>
        </p:spPr>
        <p:txBody>
          <a:bodyPr wrap="square" lIns="0" tIns="0" rIns="0" bIns="0" rtlCol="0" anchor="t"/>
          <a:lstStyle/>
          <a:p>
            <a:pPr marL="342900" indent="-342900">
              <a:spcAft>
                <a:spcPts val="1200"/>
              </a:spcAft>
              <a:buSzPct val="100000"/>
              <a:buChar char="•"/>
            </a:pPr>
            <a:r>
              <a:rPr lang="en-US" sz="1300" dirty="0">
                <a:solidFill>
                  <a:srgbClr val="6B7290"/>
                </a:solidFill>
                <a:latin typeface="Calibri" pitchFamily="34" charset="0"/>
                <a:ea typeface="Calibri" pitchFamily="34" charset="-122"/>
                <a:cs typeface="Calibri" pitchFamily="34" charset="-120"/>
              </a:rPr>
              <a:t>Daytime dosing, peak exposure mid-morning</a:t>
            </a:r>
            <a:endParaRPr lang="en-US" sz="1300" dirty="0"/>
          </a:p>
          <a:p>
            <a:pPr marL="342900" indent="-342900">
              <a:spcAft>
                <a:spcPts val="1200"/>
              </a:spcAft>
              <a:buSzPct val="100000"/>
              <a:buChar char="•"/>
            </a:pPr>
            <a:r>
              <a:rPr lang="en-US" sz="1300" dirty="0">
                <a:solidFill>
                  <a:srgbClr val="6B7290"/>
                </a:solidFill>
                <a:latin typeface="Calibri" pitchFamily="34" charset="0"/>
                <a:ea typeface="Calibri" pitchFamily="34" charset="-122"/>
                <a:cs typeface="Calibri" pitchFamily="34" charset="-120"/>
              </a:rPr>
              <a:t>Onset after symptoms have already peaked</a:t>
            </a:r>
            <a:endParaRPr lang="en-US" sz="1300" dirty="0"/>
          </a:p>
          <a:p>
            <a:pPr marL="342900" indent="-342900">
              <a:spcAft>
                <a:spcPts val="1200"/>
              </a:spcAft>
              <a:buSzPct val="100000"/>
              <a:buChar char="•"/>
            </a:pPr>
            <a:r>
              <a:rPr lang="en-US" sz="1300" dirty="0">
                <a:solidFill>
                  <a:srgbClr val="6B7290"/>
                </a:solidFill>
                <a:latin typeface="Calibri" pitchFamily="34" charset="0"/>
                <a:ea typeface="Calibri" pitchFamily="34" charset="-122"/>
                <a:cs typeface="Calibri" pitchFamily="34" charset="-120"/>
              </a:rPr>
              <a:t>Patients pre-dose on waking and wait</a:t>
            </a:r>
            <a:endParaRPr lang="en-US" sz="1300" dirty="0"/>
          </a:p>
          <a:p>
            <a:pPr marL="342900" indent="-342900">
              <a:spcAft>
                <a:spcPts val="1200"/>
              </a:spcAft>
              <a:buSzPct val="100000"/>
              <a:buChar char="•"/>
            </a:pPr>
            <a:r>
              <a:rPr lang="en-US" sz="1300" dirty="0">
                <a:solidFill>
                  <a:srgbClr val="6B7290"/>
                </a:solidFill>
                <a:latin typeface="Calibri" pitchFamily="34" charset="0"/>
                <a:ea typeface="Calibri" pitchFamily="34" charset="-122"/>
                <a:cs typeface="Calibri" pitchFamily="34" charset="-120"/>
              </a:rPr>
              <a:t>Overnight accumulation left untreated</a:t>
            </a:r>
            <a:endParaRPr lang="en-US" sz="1300" dirty="0"/>
          </a:p>
        </p:txBody>
      </p:sp>
      <p:sp>
        <p:nvSpPr>
          <p:cNvPr id="7" name="Shape 5"/>
          <p:cNvSpPr/>
          <p:nvPr/>
        </p:nvSpPr>
        <p:spPr>
          <a:xfrm>
            <a:off x="6217920" y="2148840"/>
            <a:ext cx="5394960" cy="3429000"/>
          </a:xfrm>
          <a:prstGeom prst="rect">
            <a:avLst/>
          </a:prstGeom>
          <a:solidFill>
            <a:srgbClr val="FDF3E3"/>
          </a:solidFill>
          <a:ln/>
        </p:spPr>
        <p:txBody>
          <a:bodyPr/>
          <a:lstStyle/>
          <a:p>
            <a:endParaRPr lang="en-US"/>
          </a:p>
        </p:txBody>
      </p:sp>
      <p:sp>
        <p:nvSpPr>
          <p:cNvPr id="8" name="Text 6"/>
          <p:cNvSpPr/>
          <p:nvPr/>
        </p:nvSpPr>
        <p:spPr>
          <a:xfrm>
            <a:off x="6583680" y="2423160"/>
            <a:ext cx="4663440" cy="365760"/>
          </a:xfrm>
          <a:prstGeom prst="rect">
            <a:avLst/>
          </a:prstGeom>
          <a:noFill/>
          <a:ln/>
        </p:spPr>
        <p:txBody>
          <a:bodyPr wrap="square" lIns="0" tIns="0" rIns="0" bIns="0" rtlCol="0" anchor="t"/>
          <a:lstStyle/>
          <a:p>
            <a:pPr marL="0" indent="0">
              <a:buNone/>
            </a:pPr>
            <a:r>
              <a:rPr lang="en-US" sz="1600" b="1" dirty="0">
                <a:solidFill>
                  <a:srgbClr val="8A5A2B"/>
                </a:solidFill>
                <a:latin typeface="Arial" pitchFamily="34" charset="0"/>
                <a:ea typeface="Arial" pitchFamily="34" charset="-122"/>
                <a:cs typeface="Arial" pitchFamily="34" charset="-120"/>
              </a:rPr>
              <a:t>Design target</a:t>
            </a:r>
            <a:endParaRPr lang="en-US" sz="1600" dirty="0"/>
          </a:p>
        </p:txBody>
      </p:sp>
      <p:sp>
        <p:nvSpPr>
          <p:cNvPr id="9" name="Text 7"/>
          <p:cNvSpPr/>
          <p:nvPr/>
        </p:nvSpPr>
        <p:spPr>
          <a:xfrm>
            <a:off x="6583680" y="2880360"/>
            <a:ext cx="4663440" cy="2468880"/>
          </a:xfrm>
          <a:prstGeom prst="rect">
            <a:avLst/>
          </a:prstGeom>
          <a:noFill/>
          <a:ln/>
        </p:spPr>
        <p:txBody>
          <a:bodyPr wrap="square" lIns="0" tIns="0" rIns="0" bIns="0" rtlCol="0" anchor="t"/>
          <a:lstStyle/>
          <a:p>
            <a:pPr marL="342900" indent="-342900">
              <a:spcAft>
                <a:spcPts val="1200"/>
              </a:spcAft>
              <a:buSzPct val="100000"/>
              <a:buChar char="•"/>
            </a:pPr>
            <a:r>
              <a:rPr lang="en-US" sz="1300" dirty="0">
                <a:solidFill>
                  <a:srgbClr val="6B7290"/>
                </a:solidFill>
                <a:latin typeface="Calibri" pitchFamily="34" charset="0"/>
                <a:ea typeface="Calibri" pitchFamily="34" charset="-122"/>
                <a:cs typeface="Calibri" pitchFamily="34" charset="-120"/>
              </a:rPr>
              <a:t>Once-nightly dosing aligned to the flare cycle</a:t>
            </a:r>
            <a:endParaRPr lang="en-US" sz="1300" dirty="0"/>
          </a:p>
          <a:p>
            <a:pPr marL="342900" indent="-342900">
              <a:spcAft>
                <a:spcPts val="1200"/>
              </a:spcAft>
              <a:buSzPct val="100000"/>
              <a:buChar char="•"/>
            </a:pPr>
            <a:r>
              <a:rPr lang="en-US" sz="1300" dirty="0">
                <a:solidFill>
                  <a:srgbClr val="6B7290"/>
                </a:solidFill>
                <a:latin typeface="Calibri" pitchFamily="34" charset="0"/>
                <a:ea typeface="Calibri" pitchFamily="34" charset="-122"/>
                <a:cs typeface="Calibri" pitchFamily="34" charset="-120"/>
              </a:rPr>
              <a:t>Sustained exposure across the sleep period</a:t>
            </a:r>
            <a:endParaRPr lang="en-US" sz="1300" dirty="0"/>
          </a:p>
          <a:p>
            <a:pPr marL="342900" indent="-342900">
              <a:spcAft>
                <a:spcPts val="1200"/>
              </a:spcAft>
              <a:buSzPct val="100000"/>
              <a:buChar char="•"/>
            </a:pPr>
            <a:r>
              <a:rPr lang="en-US" sz="1300" dirty="0">
                <a:solidFill>
                  <a:srgbClr val="6B7290"/>
                </a:solidFill>
                <a:latin typeface="Calibri" pitchFamily="34" charset="0"/>
                <a:ea typeface="Calibri" pitchFamily="34" charset="-122"/>
                <a:cs typeface="Calibri" pitchFamily="34" charset="-120"/>
              </a:rPr>
              <a:t>Therapeutic concentration present at waking</a:t>
            </a:r>
            <a:endParaRPr lang="en-US" sz="1300" dirty="0"/>
          </a:p>
          <a:p>
            <a:pPr marL="342900" indent="-342900">
              <a:spcAft>
                <a:spcPts val="1200"/>
              </a:spcAft>
              <a:buSzPct val="100000"/>
              <a:buChar char="•"/>
            </a:pPr>
            <a:r>
              <a:rPr lang="en-US" sz="1300" dirty="0">
                <a:solidFill>
                  <a:srgbClr val="6B7290"/>
                </a:solidFill>
                <a:latin typeface="Calibri" pitchFamily="34" charset="0"/>
                <a:ea typeface="Calibri" pitchFamily="34" charset="-122"/>
                <a:cs typeface="Calibri" pitchFamily="34" charset="-120"/>
              </a:rPr>
              <a:t>No morning dosing step for stiff hands</a:t>
            </a:r>
            <a:endParaRPr lang="en-US" sz="1300" dirty="0"/>
          </a:p>
        </p:txBody>
      </p:sp>
      <p:sp>
        <p:nvSpPr>
          <p:cNvPr id="10" name="Text 8"/>
          <p:cNvSpPr/>
          <p:nvPr/>
        </p:nvSpPr>
        <p:spPr>
          <a:xfrm>
            <a:off x="548640" y="6437376"/>
            <a:ext cx="8778240" cy="274320"/>
          </a:xfrm>
          <a:prstGeom prst="rect">
            <a:avLst/>
          </a:prstGeom>
          <a:noFill/>
          <a:ln/>
        </p:spPr>
        <p:txBody>
          <a:bodyPr wrap="square" lIns="0" tIns="0" rIns="0" bIns="0" rtlCol="0" anchor="ctr"/>
          <a:lstStyle/>
          <a:p>
            <a:pPr marL="0" indent="0">
              <a:buNone/>
            </a:pPr>
            <a:r>
              <a:rPr lang="en-US" sz="850" dirty="0">
                <a:solidFill>
                  <a:srgbClr val="9CA2B8"/>
                </a:solidFill>
                <a:latin typeface="Calibri" pitchFamily="34" charset="0"/>
                <a:ea typeface="Calibri" pitchFamily="34" charset="-122"/>
                <a:cs typeface="Calibri" pitchFamily="34" charset="-120"/>
              </a:rPr>
              <a:t>AURELVA is a fictional product created for demonstration purposes. No such medicine, molecule, or clinical programme exists.</a:t>
            </a:r>
            <a:endParaRPr lang="en-US" sz="850" dirty="0"/>
          </a:p>
        </p:txBody>
      </p:sp>
      <p:sp>
        <p:nvSpPr>
          <p:cNvPr id="11" name="Text 9"/>
          <p:cNvSpPr/>
          <p:nvPr/>
        </p:nvSpPr>
        <p:spPr>
          <a:xfrm>
            <a:off x="11064240" y="6437376"/>
            <a:ext cx="548640" cy="274320"/>
          </a:xfrm>
          <a:prstGeom prst="rect">
            <a:avLst/>
          </a:prstGeom>
          <a:noFill/>
          <a:ln/>
        </p:spPr>
        <p:txBody>
          <a:bodyPr wrap="square" lIns="0" tIns="0" rIns="0" bIns="0" rtlCol="0" anchor="ctr"/>
          <a:lstStyle/>
          <a:p>
            <a:pPr marL="0" indent="0" algn="r">
              <a:buNone/>
            </a:pPr>
            <a:r>
              <a:rPr lang="en-US" sz="900" dirty="0">
                <a:solidFill>
                  <a:srgbClr val="9CA2B8"/>
                </a:solidFill>
                <a:latin typeface="Arial" pitchFamily="34" charset="0"/>
                <a:ea typeface="Arial" pitchFamily="34" charset="-122"/>
                <a:cs typeface="Arial" pitchFamily="34" charset="-120"/>
              </a:rPr>
              <a:t>05</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A1130"/>
        </a:solidFill>
        <a:effectLst/>
      </p:bgPr>
    </p:bg>
    <p:spTree>
      <p:nvGrpSpPr>
        <p:cNvPr id="1" name=""/>
        <p:cNvGrpSpPr/>
        <p:nvPr/>
      </p:nvGrpSpPr>
      <p:grpSpPr>
        <a:xfrm>
          <a:off x="0" y="0"/>
          <a:ext cx="0" cy="0"/>
          <a:chOff x="0" y="0"/>
          <a:chExt cx="0" cy="0"/>
        </a:xfrm>
      </p:grpSpPr>
      <p:pic>
        <p:nvPicPr>
          <p:cNvPr id="2" name="Image 0" descr="img/gastric.png"/>
          <p:cNvPicPr>
            <a:picLocks noChangeAspect="1"/>
          </p:cNvPicPr>
          <p:nvPr/>
        </p:nvPicPr>
        <p:blipFill>
          <a:blip r:embed="rId3"/>
          <a:stretch>
            <a:fillRect/>
          </a:stretch>
        </p:blipFill>
        <p:spPr>
          <a:xfrm>
            <a:off x="0" y="0"/>
            <a:ext cx="12161520" cy="6812280"/>
          </a:xfrm>
          <a:prstGeom prst="rect">
            <a:avLst/>
          </a:prstGeom>
        </p:spPr>
      </p:pic>
      <p:sp>
        <p:nvSpPr>
          <p:cNvPr id="3" name="Shape 0"/>
          <p:cNvSpPr/>
          <p:nvPr/>
        </p:nvSpPr>
        <p:spPr>
          <a:xfrm>
            <a:off x="0" y="0"/>
            <a:ext cx="12161520" cy="6858000"/>
          </a:xfrm>
          <a:prstGeom prst="rect">
            <a:avLst/>
          </a:prstGeom>
          <a:solidFill>
            <a:srgbClr val="0A1130">
              <a:alpha val="88000"/>
            </a:srgbClr>
          </a:solidFill>
          <a:ln/>
        </p:spPr>
        <p:txBody>
          <a:bodyPr/>
          <a:lstStyle/>
          <a:p>
            <a:endParaRPr lang="en-US"/>
          </a:p>
        </p:txBody>
      </p:sp>
      <p:sp>
        <p:nvSpPr>
          <p:cNvPr id="4" name="Text 1"/>
          <p:cNvSpPr/>
          <p:nvPr/>
        </p:nvSpPr>
        <p:spPr>
          <a:xfrm>
            <a:off x="548640" y="475488"/>
            <a:ext cx="7315200" cy="256032"/>
          </a:xfrm>
          <a:prstGeom prst="rect">
            <a:avLst/>
          </a:prstGeom>
          <a:noFill/>
          <a:ln/>
        </p:spPr>
        <p:txBody>
          <a:bodyPr wrap="square" lIns="0" tIns="0" rIns="0" bIns="0" rtlCol="0" anchor="ctr"/>
          <a:lstStyle/>
          <a:p>
            <a:pPr marL="0" indent="0">
              <a:buNone/>
            </a:pPr>
            <a:r>
              <a:rPr lang="en-US" sz="1000" b="1" kern="0" spc="300" dirty="0">
                <a:solidFill>
                  <a:srgbClr val="E29E58"/>
                </a:solidFill>
                <a:latin typeface="Arial" pitchFamily="34" charset="0"/>
                <a:ea typeface="Arial" pitchFamily="34" charset="-122"/>
                <a:cs typeface="Arial" pitchFamily="34" charset="-120"/>
              </a:rPr>
              <a:t>MECHANISM OF ACTION</a:t>
            </a:r>
            <a:endParaRPr lang="en-US" sz="1000" dirty="0"/>
          </a:p>
        </p:txBody>
      </p:sp>
      <p:sp>
        <p:nvSpPr>
          <p:cNvPr id="5" name="Text 2"/>
          <p:cNvSpPr/>
          <p:nvPr/>
        </p:nvSpPr>
        <p:spPr>
          <a:xfrm>
            <a:off x="548640" y="841248"/>
            <a:ext cx="10607040" cy="777240"/>
          </a:xfrm>
          <a:prstGeom prst="rect">
            <a:avLst/>
          </a:prstGeom>
          <a:noFill/>
          <a:ln/>
        </p:spPr>
        <p:txBody>
          <a:bodyPr wrap="square" lIns="0" tIns="0" rIns="0" bIns="0" rtlCol="0" anchor="ctr"/>
          <a:lstStyle/>
          <a:p>
            <a:pPr marL="0" indent="0">
              <a:buNone/>
            </a:pPr>
            <a:r>
              <a:rPr lang="en-US" sz="3400" b="1" dirty="0">
                <a:solidFill>
                  <a:srgbClr val="FDF3E3"/>
                </a:solidFill>
                <a:latin typeface="Arial" pitchFamily="34" charset="0"/>
                <a:ea typeface="Arial" pitchFamily="34" charset="-122"/>
                <a:cs typeface="Arial" pitchFamily="34" charset="-120"/>
              </a:rPr>
              <a:t>Released slowly, delivered overnight</a:t>
            </a:r>
            <a:endParaRPr lang="en-US" sz="3400" dirty="0"/>
          </a:p>
        </p:txBody>
      </p:sp>
      <p:sp>
        <p:nvSpPr>
          <p:cNvPr id="6" name="Shape 3"/>
          <p:cNvSpPr/>
          <p:nvPr/>
        </p:nvSpPr>
        <p:spPr>
          <a:xfrm>
            <a:off x="548640" y="2377440"/>
            <a:ext cx="2606040" cy="3246120"/>
          </a:xfrm>
          <a:prstGeom prst="rect">
            <a:avLst/>
          </a:prstGeom>
          <a:solidFill>
            <a:srgbClr val="0D1436">
              <a:alpha val="82000"/>
            </a:srgbClr>
          </a:solidFill>
          <a:ln/>
        </p:spPr>
        <p:txBody>
          <a:bodyPr/>
          <a:lstStyle/>
          <a:p>
            <a:endParaRPr lang="en-US"/>
          </a:p>
        </p:txBody>
      </p:sp>
      <p:sp>
        <p:nvSpPr>
          <p:cNvPr id="7" name="Text 4"/>
          <p:cNvSpPr/>
          <p:nvPr/>
        </p:nvSpPr>
        <p:spPr>
          <a:xfrm>
            <a:off x="804672" y="2606040"/>
            <a:ext cx="914400" cy="365760"/>
          </a:xfrm>
          <a:prstGeom prst="rect">
            <a:avLst/>
          </a:prstGeom>
          <a:noFill/>
          <a:ln/>
        </p:spPr>
        <p:txBody>
          <a:bodyPr wrap="square" lIns="0" tIns="0" rIns="0" bIns="0" rtlCol="0" anchor="ctr"/>
          <a:lstStyle/>
          <a:p>
            <a:pPr marL="0" indent="0">
              <a:buNone/>
            </a:pPr>
            <a:r>
              <a:rPr lang="en-US" sz="1300" b="1" dirty="0">
                <a:solidFill>
                  <a:srgbClr val="E29E58"/>
                </a:solidFill>
                <a:latin typeface="Arial" pitchFamily="34" charset="0"/>
                <a:ea typeface="Arial" pitchFamily="34" charset="-122"/>
                <a:cs typeface="Arial" pitchFamily="34" charset="-120"/>
              </a:rPr>
              <a:t>01</a:t>
            </a:r>
            <a:endParaRPr lang="en-US" sz="1300" dirty="0"/>
          </a:p>
        </p:txBody>
      </p:sp>
      <p:sp>
        <p:nvSpPr>
          <p:cNvPr id="8" name="Text 5"/>
          <p:cNvSpPr/>
          <p:nvPr/>
        </p:nvSpPr>
        <p:spPr>
          <a:xfrm>
            <a:off x="804672" y="3017520"/>
            <a:ext cx="2103120" cy="320040"/>
          </a:xfrm>
          <a:prstGeom prst="rect">
            <a:avLst/>
          </a:prstGeom>
          <a:noFill/>
          <a:ln/>
        </p:spPr>
        <p:txBody>
          <a:bodyPr wrap="square" lIns="0" tIns="0" rIns="0" bIns="0" rtlCol="0" anchor="ctr"/>
          <a:lstStyle/>
          <a:p>
            <a:pPr marL="0" indent="0">
              <a:buNone/>
            </a:pPr>
            <a:r>
              <a:rPr lang="en-US" sz="1500" b="1" dirty="0">
                <a:solidFill>
                  <a:srgbClr val="FDF3E3"/>
                </a:solidFill>
                <a:latin typeface="Arial" pitchFamily="34" charset="0"/>
                <a:ea typeface="Arial" pitchFamily="34" charset="-122"/>
                <a:cs typeface="Arial" pitchFamily="34" charset="-120"/>
              </a:rPr>
              <a:t>Dissolution</a:t>
            </a:r>
            <a:endParaRPr lang="en-US" sz="1500" dirty="0"/>
          </a:p>
        </p:txBody>
      </p:sp>
      <p:sp>
        <p:nvSpPr>
          <p:cNvPr id="9" name="Text 6"/>
          <p:cNvSpPr/>
          <p:nvPr/>
        </p:nvSpPr>
        <p:spPr>
          <a:xfrm>
            <a:off x="804672" y="3456432"/>
            <a:ext cx="2103120" cy="2011680"/>
          </a:xfrm>
          <a:prstGeom prst="rect">
            <a:avLst/>
          </a:prstGeom>
          <a:noFill/>
          <a:ln/>
        </p:spPr>
        <p:txBody>
          <a:bodyPr wrap="square" lIns="0" tIns="0" rIns="0" bIns="0" rtlCol="0" anchor="t"/>
          <a:lstStyle/>
          <a:p>
            <a:pPr marL="0" indent="0">
              <a:lnSpc>
                <a:spcPts val="1800"/>
              </a:lnSpc>
              <a:buNone/>
            </a:pPr>
            <a:r>
              <a:rPr lang="en-US" sz="1200" dirty="0">
                <a:solidFill>
                  <a:srgbClr val="A8AEC9"/>
                </a:solidFill>
                <a:latin typeface="Calibri" pitchFamily="34" charset="0"/>
                <a:ea typeface="Calibri" pitchFamily="34" charset="-122"/>
                <a:cs typeface="Calibri" pitchFamily="34" charset="-120"/>
              </a:rPr>
              <a:t>Enteric-coated microspheres release from the capsule shell in the stomach over an extended window</a:t>
            </a:r>
            <a:endParaRPr lang="en-US" sz="1200" dirty="0"/>
          </a:p>
        </p:txBody>
      </p:sp>
      <p:sp>
        <p:nvSpPr>
          <p:cNvPr id="10" name="Shape 7"/>
          <p:cNvSpPr/>
          <p:nvPr/>
        </p:nvSpPr>
        <p:spPr>
          <a:xfrm>
            <a:off x="3364992" y="2377440"/>
            <a:ext cx="2606040" cy="3246120"/>
          </a:xfrm>
          <a:prstGeom prst="rect">
            <a:avLst/>
          </a:prstGeom>
          <a:solidFill>
            <a:srgbClr val="0D1436">
              <a:alpha val="82000"/>
            </a:srgbClr>
          </a:solidFill>
          <a:ln/>
        </p:spPr>
        <p:txBody>
          <a:bodyPr/>
          <a:lstStyle/>
          <a:p>
            <a:endParaRPr lang="en-US"/>
          </a:p>
        </p:txBody>
      </p:sp>
      <p:sp>
        <p:nvSpPr>
          <p:cNvPr id="11" name="Text 8"/>
          <p:cNvSpPr/>
          <p:nvPr/>
        </p:nvSpPr>
        <p:spPr>
          <a:xfrm>
            <a:off x="3621024" y="2606040"/>
            <a:ext cx="914400" cy="365760"/>
          </a:xfrm>
          <a:prstGeom prst="rect">
            <a:avLst/>
          </a:prstGeom>
          <a:noFill/>
          <a:ln/>
        </p:spPr>
        <p:txBody>
          <a:bodyPr wrap="square" lIns="0" tIns="0" rIns="0" bIns="0" rtlCol="0" anchor="ctr"/>
          <a:lstStyle/>
          <a:p>
            <a:pPr marL="0" indent="0">
              <a:buNone/>
            </a:pPr>
            <a:r>
              <a:rPr lang="en-US" sz="1300" b="1" dirty="0">
                <a:solidFill>
                  <a:srgbClr val="E29E58"/>
                </a:solidFill>
                <a:latin typeface="Arial" pitchFamily="34" charset="0"/>
                <a:ea typeface="Arial" pitchFamily="34" charset="-122"/>
                <a:cs typeface="Arial" pitchFamily="34" charset="-120"/>
              </a:rPr>
              <a:t>02</a:t>
            </a:r>
            <a:endParaRPr lang="en-US" sz="1300" dirty="0"/>
          </a:p>
        </p:txBody>
      </p:sp>
      <p:sp>
        <p:nvSpPr>
          <p:cNvPr id="12" name="Text 9"/>
          <p:cNvSpPr/>
          <p:nvPr/>
        </p:nvSpPr>
        <p:spPr>
          <a:xfrm>
            <a:off x="3621024" y="3017520"/>
            <a:ext cx="2103120" cy="320040"/>
          </a:xfrm>
          <a:prstGeom prst="rect">
            <a:avLst/>
          </a:prstGeom>
          <a:noFill/>
          <a:ln/>
        </p:spPr>
        <p:txBody>
          <a:bodyPr wrap="square" lIns="0" tIns="0" rIns="0" bIns="0" rtlCol="0" anchor="ctr"/>
          <a:lstStyle/>
          <a:p>
            <a:pPr marL="0" indent="0">
              <a:buNone/>
            </a:pPr>
            <a:r>
              <a:rPr lang="en-US" sz="1500" b="1" dirty="0">
                <a:solidFill>
                  <a:srgbClr val="FDF3E3"/>
                </a:solidFill>
                <a:latin typeface="Arial" pitchFamily="34" charset="0"/>
                <a:ea typeface="Arial" pitchFamily="34" charset="-122"/>
                <a:cs typeface="Arial" pitchFamily="34" charset="-120"/>
              </a:rPr>
              <a:t>Absorption</a:t>
            </a:r>
            <a:endParaRPr lang="en-US" sz="1500" dirty="0"/>
          </a:p>
        </p:txBody>
      </p:sp>
      <p:sp>
        <p:nvSpPr>
          <p:cNvPr id="13" name="Text 10"/>
          <p:cNvSpPr/>
          <p:nvPr/>
        </p:nvSpPr>
        <p:spPr>
          <a:xfrm>
            <a:off x="3621024" y="3456432"/>
            <a:ext cx="2103120" cy="2011680"/>
          </a:xfrm>
          <a:prstGeom prst="rect">
            <a:avLst/>
          </a:prstGeom>
          <a:noFill/>
          <a:ln/>
        </p:spPr>
        <p:txBody>
          <a:bodyPr wrap="square" lIns="0" tIns="0" rIns="0" bIns="0" rtlCol="0" anchor="t"/>
          <a:lstStyle/>
          <a:p>
            <a:pPr marL="0" indent="0">
              <a:lnSpc>
                <a:spcPts val="1800"/>
              </a:lnSpc>
              <a:buNone/>
            </a:pPr>
            <a:r>
              <a:rPr lang="en-US" sz="1200" dirty="0">
                <a:solidFill>
                  <a:srgbClr val="A8AEC9"/>
                </a:solidFill>
                <a:latin typeface="Calibri" pitchFamily="34" charset="0"/>
                <a:ea typeface="Calibri" pitchFamily="34" charset="-122"/>
                <a:cs typeface="Calibri" pitchFamily="34" charset="-120"/>
              </a:rPr>
              <a:t>Sustained absorption across the intestinal epithelium maintains plasma levels through the sleep period</a:t>
            </a:r>
            <a:endParaRPr lang="en-US" sz="1200" dirty="0"/>
          </a:p>
        </p:txBody>
      </p:sp>
      <p:sp>
        <p:nvSpPr>
          <p:cNvPr id="14" name="Shape 11"/>
          <p:cNvSpPr/>
          <p:nvPr/>
        </p:nvSpPr>
        <p:spPr>
          <a:xfrm>
            <a:off x="6181344" y="2377440"/>
            <a:ext cx="2606040" cy="3246120"/>
          </a:xfrm>
          <a:prstGeom prst="rect">
            <a:avLst/>
          </a:prstGeom>
          <a:solidFill>
            <a:srgbClr val="0D1436">
              <a:alpha val="82000"/>
            </a:srgbClr>
          </a:solidFill>
          <a:ln/>
        </p:spPr>
        <p:txBody>
          <a:bodyPr/>
          <a:lstStyle/>
          <a:p>
            <a:endParaRPr lang="en-US"/>
          </a:p>
        </p:txBody>
      </p:sp>
      <p:sp>
        <p:nvSpPr>
          <p:cNvPr id="15" name="Text 12"/>
          <p:cNvSpPr/>
          <p:nvPr/>
        </p:nvSpPr>
        <p:spPr>
          <a:xfrm>
            <a:off x="6437376" y="2606040"/>
            <a:ext cx="914400" cy="365760"/>
          </a:xfrm>
          <a:prstGeom prst="rect">
            <a:avLst/>
          </a:prstGeom>
          <a:noFill/>
          <a:ln/>
        </p:spPr>
        <p:txBody>
          <a:bodyPr wrap="square" lIns="0" tIns="0" rIns="0" bIns="0" rtlCol="0" anchor="ctr"/>
          <a:lstStyle/>
          <a:p>
            <a:pPr marL="0" indent="0">
              <a:buNone/>
            </a:pPr>
            <a:r>
              <a:rPr lang="en-US" sz="1300" b="1" dirty="0">
                <a:solidFill>
                  <a:srgbClr val="E29E58"/>
                </a:solidFill>
                <a:latin typeface="Arial" pitchFamily="34" charset="0"/>
                <a:ea typeface="Arial" pitchFamily="34" charset="-122"/>
                <a:cs typeface="Arial" pitchFamily="34" charset="-120"/>
              </a:rPr>
              <a:t>03</a:t>
            </a:r>
            <a:endParaRPr lang="en-US" sz="1300" dirty="0"/>
          </a:p>
        </p:txBody>
      </p:sp>
      <p:sp>
        <p:nvSpPr>
          <p:cNvPr id="16" name="Text 13"/>
          <p:cNvSpPr/>
          <p:nvPr/>
        </p:nvSpPr>
        <p:spPr>
          <a:xfrm>
            <a:off x="6437376" y="3017520"/>
            <a:ext cx="2103120" cy="320040"/>
          </a:xfrm>
          <a:prstGeom prst="rect">
            <a:avLst/>
          </a:prstGeom>
          <a:noFill/>
          <a:ln/>
        </p:spPr>
        <p:txBody>
          <a:bodyPr wrap="square" lIns="0" tIns="0" rIns="0" bIns="0" rtlCol="0" anchor="ctr"/>
          <a:lstStyle/>
          <a:p>
            <a:pPr marL="0" indent="0">
              <a:buNone/>
            </a:pPr>
            <a:r>
              <a:rPr lang="en-US" sz="1500" b="1" dirty="0">
                <a:solidFill>
                  <a:srgbClr val="FDF3E3"/>
                </a:solidFill>
                <a:latin typeface="Arial" pitchFamily="34" charset="0"/>
                <a:ea typeface="Arial" pitchFamily="34" charset="-122"/>
                <a:cs typeface="Arial" pitchFamily="34" charset="-120"/>
              </a:rPr>
              <a:t>Distribution</a:t>
            </a:r>
            <a:endParaRPr lang="en-US" sz="1500" dirty="0"/>
          </a:p>
        </p:txBody>
      </p:sp>
      <p:sp>
        <p:nvSpPr>
          <p:cNvPr id="17" name="Text 14"/>
          <p:cNvSpPr/>
          <p:nvPr/>
        </p:nvSpPr>
        <p:spPr>
          <a:xfrm>
            <a:off x="6437376" y="3456432"/>
            <a:ext cx="2103120" cy="2011680"/>
          </a:xfrm>
          <a:prstGeom prst="rect">
            <a:avLst/>
          </a:prstGeom>
          <a:noFill/>
          <a:ln/>
        </p:spPr>
        <p:txBody>
          <a:bodyPr wrap="square" lIns="0" tIns="0" rIns="0" bIns="0" rtlCol="0" anchor="t"/>
          <a:lstStyle/>
          <a:p>
            <a:pPr marL="0" indent="0">
              <a:lnSpc>
                <a:spcPts val="1800"/>
              </a:lnSpc>
              <a:buNone/>
            </a:pPr>
            <a:r>
              <a:rPr lang="en-US" sz="1200" dirty="0">
                <a:solidFill>
                  <a:srgbClr val="A8AEC9"/>
                </a:solidFill>
                <a:latin typeface="Calibri" pitchFamily="34" charset="0"/>
                <a:ea typeface="Calibri" pitchFamily="34" charset="-122"/>
                <a:cs typeface="Calibri" pitchFamily="34" charset="-120"/>
              </a:rPr>
              <a:t>Aurelvastat partitions into synovial tissue, reaching the joint capsule during the overnight flare</a:t>
            </a:r>
            <a:endParaRPr lang="en-US" sz="1200" dirty="0"/>
          </a:p>
        </p:txBody>
      </p:sp>
      <p:sp>
        <p:nvSpPr>
          <p:cNvPr id="18" name="Shape 15"/>
          <p:cNvSpPr/>
          <p:nvPr/>
        </p:nvSpPr>
        <p:spPr>
          <a:xfrm>
            <a:off x="8997696" y="2377440"/>
            <a:ext cx="2606040" cy="3246120"/>
          </a:xfrm>
          <a:prstGeom prst="rect">
            <a:avLst/>
          </a:prstGeom>
          <a:solidFill>
            <a:srgbClr val="0D1436">
              <a:alpha val="82000"/>
            </a:srgbClr>
          </a:solidFill>
          <a:ln/>
        </p:spPr>
        <p:txBody>
          <a:bodyPr/>
          <a:lstStyle/>
          <a:p>
            <a:endParaRPr lang="en-US"/>
          </a:p>
        </p:txBody>
      </p:sp>
      <p:sp>
        <p:nvSpPr>
          <p:cNvPr id="19" name="Text 16"/>
          <p:cNvSpPr/>
          <p:nvPr/>
        </p:nvSpPr>
        <p:spPr>
          <a:xfrm>
            <a:off x="9253728" y="2606040"/>
            <a:ext cx="914400" cy="365760"/>
          </a:xfrm>
          <a:prstGeom prst="rect">
            <a:avLst/>
          </a:prstGeom>
          <a:noFill/>
          <a:ln/>
        </p:spPr>
        <p:txBody>
          <a:bodyPr wrap="square" lIns="0" tIns="0" rIns="0" bIns="0" rtlCol="0" anchor="ctr"/>
          <a:lstStyle/>
          <a:p>
            <a:pPr marL="0" indent="0">
              <a:buNone/>
            </a:pPr>
            <a:r>
              <a:rPr lang="en-US" sz="1300" b="1" dirty="0">
                <a:solidFill>
                  <a:srgbClr val="E29E58"/>
                </a:solidFill>
                <a:latin typeface="Arial" pitchFamily="34" charset="0"/>
                <a:ea typeface="Arial" pitchFamily="34" charset="-122"/>
                <a:cs typeface="Arial" pitchFamily="34" charset="-120"/>
              </a:rPr>
              <a:t>04</a:t>
            </a:r>
            <a:endParaRPr lang="en-US" sz="1300" dirty="0"/>
          </a:p>
        </p:txBody>
      </p:sp>
      <p:sp>
        <p:nvSpPr>
          <p:cNvPr id="20" name="Text 17"/>
          <p:cNvSpPr/>
          <p:nvPr/>
        </p:nvSpPr>
        <p:spPr>
          <a:xfrm>
            <a:off x="9253728" y="3017520"/>
            <a:ext cx="2103120" cy="320040"/>
          </a:xfrm>
          <a:prstGeom prst="rect">
            <a:avLst/>
          </a:prstGeom>
          <a:noFill/>
          <a:ln/>
        </p:spPr>
        <p:txBody>
          <a:bodyPr wrap="square" lIns="0" tIns="0" rIns="0" bIns="0" rtlCol="0" anchor="ctr"/>
          <a:lstStyle/>
          <a:p>
            <a:pPr marL="0" indent="0">
              <a:buNone/>
            </a:pPr>
            <a:r>
              <a:rPr lang="en-US" sz="1500" b="1" dirty="0">
                <a:solidFill>
                  <a:srgbClr val="FDF3E3"/>
                </a:solidFill>
                <a:latin typeface="Arial" pitchFamily="34" charset="0"/>
                <a:ea typeface="Arial" pitchFamily="34" charset="-122"/>
                <a:cs typeface="Arial" pitchFamily="34" charset="-120"/>
              </a:rPr>
              <a:t>Inhibition</a:t>
            </a:r>
            <a:endParaRPr lang="en-US" sz="1500" dirty="0"/>
          </a:p>
        </p:txBody>
      </p:sp>
      <p:sp>
        <p:nvSpPr>
          <p:cNvPr id="21" name="Text 18"/>
          <p:cNvSpPr/>
          <p:nvPr/>
        </p:nvSpPr>
        <p:spPr>
          <a:xfrm>
            <a:off x="9253728" y="3456432"/>
            <a:ext cx="2103120" cy="2011680"/>
          </a:xfrm>
          <a:prstGeom prst="rect">
            <a:avLst/>
          </a:prstGeom>
          <a:noFill/>
          <a:ln/>
        </p:spPr>
        <p:txBody>
          <a:bodyPr wrap="square" lIns="0" tIns="0" rIns="0" bIns="0" rtlCol="0" anchor="t"/>
          <a:lstStyle/>
          <a:p>
            <a:pPr marL="0" indent="0">
              <a:lnSpc>
                <a:spcPts val="1800"/>
              </a:lnSpc>
              <a:buNone/>
            </a:pPr>
            <a:r>
              <a:rPr lang="en-US" sz="1200" dirty="0">
                <a:solidFill>
                  <a:srgbClr val="A8AEC9"/>
                </a:solidFill>
                <a:latin typeface="Calibri" pitchFamily="34" charset="0"/>
                <a:ea typeface="Calibri" pitchFamily="34" charset="-122"/>
                <a:cs typeface="Calibri" pitchFamily="34" charset="-120"/>
              </a:rPr>
              <a:t>Selective binding suppresses the mediator cascade driving overnight inflammatory accumulation</a:t>
            </a:r>
            <a:endParaRPr lang="en-US" sz="1200" dirty="0"/>
          </a:p>
        </p:txBody>
      </p:sp>
      <p:sp>
        <p:nvSpPr>
          <p:cNvPr id="22" name="Text 19"/>
          <p:cNvSpPr/>
          <p:nvPr/>
        </p:nvSpPr>
        <p:spPr>
          <a:xfrm>
            <a:off x="548640" y="6437376"/>
            <a:ext cx="8778240" cy="274320"/>
          </a:xfrm>
          <a:prstGeom prst="rect">
            <a:avLst/>
          </a:prstGeom>
          <a:noFill/>
          <a:ln/>
        </p:spPr>
        <p:txBody>
          <a:bodyPr wrap="square" lIns="0" tIns="0" rIns="0" bIns="0" rtlCol="0" anchor="ctr"/>
          <a:lstStyle/>
          <a:p>
            <a:pPr marL="0" indent="0">
              <a:buNone/>
            </a:pPr>
            <a:r>
              <a:rPr lang="en-US" sz="850" dirty="0">
                <a:solidFill>
                  <a:srgbClr val="5A6288"/>
                </a:solidFill>
                <a:latin typeface="Calibri" pitchFamily="34" charset="0"/>
                <a:ea typeface="Calibri" pitchFamily="34" charset="-122"/>
                <a:cs typeface="Calibri" pitchFamily="34" charset="-120"/>
              </a:rPr>
              <a:t>AURELVA is a fictional product created for demonstration purposes. No such medicine, molecule, or clinical programme exists.</a:t>
            </a:r>
            <a:endParaRPr lang="en-US" sz="850" dirty="0"/>
          </a:p>
        </p:txBody>
      </p:sp>
      <p:sp>
        <p:nvSpPr>
          <p:cNvPr id="23" name="Text 20"/>
          <p:cNvSpPr/>
          <p:nvPr/>
        </p:nvSpPr>
        <p:spPr>
          <a:xfrm>
            <a:off x="11064240" y="6437376"/>
            <a:ext cx="548640" cy="274320"/>
          </a:xfrm>
          <a:prstGeom prst="rect">
            <a:avLst/>
          </a:prstGeom>
          <a:noFill/>
          <a:ln/>
        </p:spPr>
        <p:txBody>
          <a:bodyPr wrap="square" lIns="0" tIns="0" rIns="0" bIns="0" rtlCol="0" anchor="ctr"/>
          <a:lstStyle/>
          <a:p>
            <a:pPr marL="0" indent="0" algn="r">
              <a:buNone/>
            </a:pPr>
            <a:r>
              <a:rPr lang="en-US" sz="900" dirty="0">
                <a:solidFill>
                  <a:srgbClr val="5A6288"/>
                </a:solidFill>
                <a:latin typeface="Arial" pitchFamily="34" charset="0"/>
                <a:ea typeface="Arial" pitchFamily="34" charset="-122"/>
                <a:cs typeface="Arial" pitchFamily="34" charset="-120"/>
              </a:rPr>
              <a:t>06</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75488"/>
            <a:ext cx="7315200" cy="256032"/>
          </a:xfrm>
          <a:prstGeom prst="rect">
            <a:avLst/>
          </a:prstGeom>
          <a:noFill/>
          <a:ln/>
        </p:spPr>
        <p:txBody>
          <a:bodyPr wrap="square" lIns="0" tIns="0" rIns="0" bIns="0" rtlCol="0" anchor="ctr"/>
          <a:lstStyle/>
          <a:p>
            <a:pPr marL="0" indent="0">
              <a:buNone/>
            </a:pPr>
            <a:r>
              <a:rPr lang="en-US" sz="1000" b="1" kern="0" spc="300" dirty="0">
                <a:solidFill>
                  <a:srgbClr val="966A6A"/>
                </a:solidFill>
                <a:latin typeface="Arial" pitchFamily="34" charset="0"/>
                <a:ea typeface="Arial" pitchFamily="34" charset="-122"/>
                <a:cs typeface="Arial" pitchFamily="34" charset="-120"/>
              </a:rPr>
              <a:t>FORMULATION</a:t>
            </a:r>
            <a:endParaRPr lang="en-US" sz="1000" dirty="0"/>
          </a:p>
        </p:txBody>
      </p:sp>
      <p:sp>
        <p:nvSpPr>
          <p:cNvPr id="3" name="Text 1"/>
          <p:cNvSpPr/>
          <p:nvPr/>
        </p:nvSpPr>
        <p:spPr>
          <a:xfrm>
            <a:off x="548640" y="841248"/>
            <a:ext cx="10607040" cy="777240"/>
          </a:xfrm>
          <a:prstGeom prst="rect">
            <a:avLst/>
          </a:prstGeom>
          <a:noFill/>
          <a:ln/>
        </p:spPr>
        <p:txBody>
          <a:bodyPr wrap="square" lIns="0" tIns="0" rIns="0" bIns="0" rtlCol="0" anchor="ctr"/>
          <a:lstStyle/>
          <a:p>
            <a:pPr marL="0" indent="0">
              <a:buNone/>
            </a:pPr>
            <a:r>
              <a:rPr lang="en-US" sz="3400" b="1" dirty="0">
                <a:solidFill>
                  <a:srgbClr val="121838"/>
                </a:solidFill>
                <a:latin typeface="Arial" pitchFamily="34" charset="0"/>
                <a:ea typeface="Arial" pitchFamily="34" charset="-122"/>
                <a:cs typeface="Arial" pitchFamily="34" charset="-120"/>
              </a:rPr>
              <a:t>Why modified release</a:t>
            </a:r>
            <a:endParaRPr lang="en-US" sz="3400" dirty="0"/>
          </a:p>
        </p:txBody>
      </p:sp>
      <p:pic>
        <p:nvPicPr>
          <p:cNvPr id="4" name="Image 0" descr="img/AURELVA_capsule.png"/>
          <p:cNvPicPr>
            <a:picLocks noChangeAspect="1"/>
          </p:cNvPicPr>
          <p:nvPr/>
        </p:nvPicPr>
        <p:blipFill>
          <a:blip r:embed="rId3"/>
          <a:stretch>
            <a:fillRect/>
          </a:stretch>
        </p:blipFill>
        <p:spPr>
          <a:xfrm>
            <a:off x="6492240" y="2880360"/>
            <a:ext cx="5120640" cy="1773936"/>
          </a:xfrm>
          <a:prstGeom prst="rect">
            <a:avLst/>
          </a:prstGeom>
        </p:spPr>
      </p:pic>
      <p:sp>
        <p:nvSpPr>
          <p:cNvPr id="5" name="Text 2"/>
          <p:cNvSpPr/>
          <p:nvPr/>
        </p:nvSpPr>
        <p:spPr>
          <a:xfrm>
            <a:off x="6492240" y="4800600"/>
            <a:ext cx="5120640" cy="457200"/>
          </a:xfrm>
          <a:prstGeom prst="rect">
            <a:avLst/>
          </a:prstGeom>
          <a:noFill/>
          <a:ln/>
        </p:spPr>
        <p:txBody>
          <a:bodyPr wrap="square" lIns="0" tIns="0" rIns="0" bIns="0" rtlCol="0" anchor="ctr"/>
          <a:lstStyle/>
          <a:p>
            <a:pPr marL="0" indent="0">
              <a:lnSpc>
                <a:spcPts val="1700"/>
              </a:lnSpc>
              <a:buNone/>
            </a:pPr>
            <a:r>
              <a:rPr lang="en-US" sz="1150" i="1" dirty="0">
                <a:solidFill>
                  <a:srgbClr val="6B7290"/>
                </a:solidFill>
                <a:latin typeface="Calibri" pitchFamily="34" charset="0"/>
                <a:ea typeface="Calibri" pitchFamily="34" charset="-122"/>
                <a:cs typeface="Calibri" pitchFamily="34" charset="-120"/>
              </a:rPr>
              <a:t>Two-piece hard capsule · indigo cap, translucent cream body · imprint AVA 20</a:t>
            </a:r>
            <a:endParaRPr lang="en-US" sz="1150" dirty="0"/>
          </a:p>
        </p:txBody>
      </p:sp>
      <p:sp>
        <p:nvSpPr>
          <p:cNvPr id="6" name="Text 3"/>
          <p:cNvSpPr/>
          <p:nvPr/>
        </p:nvSpPr>
        <p:spPr>
          <a:xfrm>
            <a:off x="548640" y="2240280"/>
            <a:ext cx="2377440" cy="320040"/>
          </a:xfrm>
          <a:prstGeom prst="rect">
            <a:avLst/>
          </a:prstGeom>
          <a:noFill/>
          <a:ln/>
        </p:spPr>
        <p:txBody>
          <a:bodyPr wrap="square" lIns="0" tIns="0" rIns="0" bIns="0" rtlCol="0" anchor="ctr"/>
          <a:lstStyle/>
          <a:p>
            <a:pPr marL="0" indent="0">
              <a:buNone/>
            </a:pPr>
            <a:r>
              <a:rPr lang="en-US" sz="1350" b="1" dirty="0">
                <a:solidFill>
                  <a:srgbClr val="1A224E"/>
                </a:solidFill>
                <a:latin typeface="Arial" pitchFamily="34" charset="0"/>
                <a:ea typeface="Arial" pitchFamily="34" charset="-122"/>
                <a:cs typeface="Arial" pitchFamily="34" charset="-120"/>
              </a:rPr>
              <a:t>Immediate release</a:t>
            </a:r>
            <a:endParaRPr lang="en-US" sz="1350" dirty="0"/>
          </a:p>
        </p:txBody>
      </p:sp>
      <p:sp>
        <p:nvSpPr>
          <p:cNvPr id="7" name="Text 4"/>
          <p:cNvSpPr/>
          <p:nvPr/>
        </p:nvSpPr>
        <p:spPr>
          <a:xfrm>
            <a:off x="548640" y="2587752"/>
            <a:ext cx="5486400" cy="685800"/>
          </a:xfrm>
          <a:prstGeom prst="rect">
            <a:avLst/>
          </a:prstGeom>
          <a:noFill/>
          <a:ln/>
        </p:spPr>
        <p:txBody>
          <a:bodyPr wrap="square" lIns="0" tIns="0" rIns="0" bIns="0" rtlCol="0" anchor="ctr"/>
          <a:lstStyle/>
          <a:p>
            <a:pPr marL="0" indent="0">
              <a:lnSpc>
                <a:spcPts val="1800"/>
              </a:lnSpc>
              <a:buNone/>
            </a:pPr>
            <a:r>
              <a:rPr lang="en-US" sz="1250" dirty="0">
                <a:solidFill>
                  <a:srgbClr val="6B7290"/>
                </a:solidFill>
                <a:latin typeface="Calibri" pitchFamily="34" charset="0"/>
                <a:ea typeface="Calibri" pitchFamily="34" charset="-122"/>
                <a:cs typeface="Calibri" pitchFamily="34" charset="-120"/>
              </a:rPr>
              <a:t>Peak at 1–2 h, trough before waking. Exposure is highest when the patient is asleep and symptom-free.</a:t>
            </a:r>
            <a:endParaRPr lang="en-US" sz="1250" dirty="0"/>
          </a:p>
        </p:txBody>
      </p:sp>
      <p:sp>
        <p:nvSpPr>
          <p:cNvPr id="8" name="Shape 5"/>
          <p:cNvSpPr/>
          <p:nvPr/>
        </p:nvSpPr>
        <p:spPr>
          <a:xfrm>
            <a:off x="548640" y="3319272"/>
            <a:ext cx="5486400" cy="0"/>
          </a:xfrm>
          <a:prstGeom prst="line">
            <a:avLst/>
          </a:prstGeom>
          <a:noFill/>
          <a:ln w="12700">
            <a:solidFill>
              <a:srgbClr val="D8DAE4"/>
            </a:solidFill>
            <a:prstDash val="solid"/>
          </a:ln>
        </p:spPr>
        <p:txBody>
          <a:bodyPr/>
          <a:lstStyle/>
          <a:p>
            <a:endParaRPr lang="en-US"/>
          </a:p>
        </p:txBody>
      </p:sp>
      <p:sp>
        <p:nvSpPr>
          <p:cNvPr id="9" name="Text 6"/>
          <p:cNvSpPr/>
          <p:nvPr/>
        </p:nvSpPr>
        <p:spPr>
          <a:xfrm>
            <a:off x="548640" y="3447288"/>
            <a:ext cx="2377440" cy="320040"/>
          </a:xfrm>
          <a:prstGeom prst="rect">
            <a:avLst/>
          </a:prstGeom>
          <a:noFill/>
          <a:ln/>
        </p:spPr>
        <p:txBody>
          <a:bodyPr wrap="square" lIns="0" tIns="0" rIns="0" bIns="0" rtlCol="0" anchor="ctr"/>
          <a:lstStyle/>
          <a:p>
            <a:pPr marL="0" indent="0">
              <a:buNone/>
            </a:pPr>
            <a:r>
              <a:rPr lang="en-US" sz="1350" b="1" dirty="0">
                <a:solidFill>
                  <a:srgbClr val="1A224E"/>
                </a:solidFill>
                <a:latin typeface="Arial" pitchFamily="34" charset="0"/>
                <a:ea typeface="Arial" pitchFamily="34" charset="-122"/>
                <a:cs typeface="Arial" pitchFamily="34" charset="-120"/>
              </a:rPr>
              <a:t>Modified release</a:t>
            </a:r>
            <a:endParaRPr lang="en-US" sz="1350" dirty="0"/>
          </a:p>
        </p:txBody>
      </p:sp>
      <p:sp>
        <p:nvSpPr>
          <p:cNvPr id="10" name="Text 7"/>
          <p:cNvSpPr/>
          <p:nvPr/>
        </p:nvSpPr>
        <p:spPr>
          <a:xfrm>
            <a:off x="548640" y="3794760"/>
            <a:ext cx="5486400" cy="685800"/>
          </a:xfrm>
          <a:prstGeom prst="rect">
            <a:avLst/>
          </a:prstGeom>
          <a:noFill/>
          <a:ln/>
        </p:spPr>
        <p:txBody>
          <a:bodyPr wrap="square" lIns="0" tIns="0" rIns="0" bIns="0" rtlCol="0" anchor="ctr"/>
          <a:lstStyle/>
          <a:p>
            <a:pPr marL="0" indent="0">
              <a:lnSpc>
                <a:spcPts val="1800"/>
              </a:lnSpc>
              <a:buNone/>
            </a:pPr>
            <a:r>
              <a:rPr lang="en-US" sz="1250" dirty="0">
                <a:solidFill>
                  <a:srgbClr val="6B7290"/>
                </a:solidFill>
                <a:latin typeface="Calibri" pitchFamily="34" charset="0"/>
                <a:ea typeface="Calibri" pitchFamily="34" charset="-122"/>
                <a:cs typeface="Calibri" pitchFamily="34" charset="-120"/>
              </a:rPr>
              <a:t>Coated microspheres release across 8–10 h, holding concentration through the flare window and into waking.</a:t>
            </a:r>
            <a:endParaRPr lang="en-US" sz="1250" dirty="0"/>
          </a:p>
        </p:txBody>
      </p:sp>
      <p:sp>
        <p:nvSpPr>
          <p:cNvPr id="11" name="Shape 8"/>
          <p:cNvSpPr/>
          <p:nvPr/>
        </p:nvSpPr>
        <p:spPr>
          <a:xfrm>
            <a:off x="548640" y="4526280"/>
            <a:ext cx="5486400" cy="0"/>
          </a:xfrm>
          <a:prstGeom prst="line">
            <a:avLst/>
          </a:prstGeom>
          <a:noFill/>
          <a:ln w="12700">
            <a:solidFill>
              <a:srgbClr val="D8DAE4"/>
            </a:solidFill>
            <a:prstDash val="solid"/>
          </a:ln>
        </p:spPr>
        <p:txBody>
          <a:bodyPr/>
          <a:lstStyle/>
          <a:p>
            <a:endParaRPr lang="en-US"/>
          </a:p>
        </p:txBody>
      </p:sp>
      <p:sp>
        <p:nvSpPr>
          <p:cNvPr id="12" name="Text 9"/>
          <p:cNvSpPr/>
          <p:nvPr/>
        </p:nvSpPr>
        <p:spPr>
          <a:xfrm>
            <a:off x="548640" y="4654296"/>
            <a:ext cx="2377440" cy="320040"/>
          </a:xfrm>
          <a:prstGeom prst="rect">
            <a:avLst/>
          </a:prstGeom>
          <a:noFill/>
          <a:ln/>
        </p:spPr>
        <p:txBody>
          <a:bodyPr wrap="square" lIns="0" tIns="0" rIns="0" bIns="0" rtlCol="0" anchor="ctr"/>
          <a:lstStyle/>
          <a:p>
            <a:pPr marL="0" indent="0">
              <a:buNone/>
            </a:pPr>
            <a:r>
              <a:rPr lang="en-US" sz="1350" b="1" dirty="0">
                <a:solidFill>
                  <a:srgbClr val="1A224E"/>
                </a:solidFill>
                <a:latin typeface="Arial" pitchFamily="34" charset="0"/>
                <a:ea typeface="Arial" pitchFamily="34" charset="-122"/>
                <a:cs typeface="Arial" pitchFamily="34" charset="-120"/>
              </a:rPr>
              <a:t>Dosing consequence</a:t>
            </a:r>
            <a:endParaRPr lang="en-US" sz="1350" dirty="0"/>
          </a:p>
        </p:txBody>
      </p:sp>
      <p:sp>
        <p:nvSpPr>
          <p:cNvPr id="13" name="Text 10"/>
          <p:cNvSpPr/>
          <p:nvPr/>
        </p:nvSpPr>
        <p:spPr>
          <a:xfrm>
            <a:off x="548640" y="5001768"/>
            <a:ext cx="5486400" cy="685800"/>
          </a:xfrm>
          <a:prstGeom prst="rect">
            <a:avLst/>
          </a:prstGeom>
          <a:noFill/>
          <a:ln/>
        </p:spPr>
        <p:txBody>
          <a:bodyPr wrap="square" lIns="0" tIns="0" rIns="0" bIns="0" rtlCol="0" anchor="ctr"/>
          <a:lstStyle/>
          <a:p>
            <a:pPr marL="0" indent="0">
              <a:lnSpc>
                <a:spcPts val="1800"/>
              </a:lnSpc>
              <a:buNone/>
            </a:pPr>
            <a:r>
              <a:rPr lang="en-US" sz="1250" dirty="0">
                <a:solidFill>
                  <a:srgbClr val="6B7290"/>
                </a:solidFill>
                <a:latin typeface="Calibri" pitchFamily="34" charset="0"/>
                <a:ea typeface="Calibri" pitchFamily="34" charset="-122"/>
                <a:cs typeface="Calibri" pitchFamily="34" charset="-120"/>
              </a:rPr>
              <a:t>One capsule nightly. No morning administration step — relevant when grip and fine motor function are impaired.</a:t>
            </a:r>
            <a:endParaRPr lang="en-US" sz="1250" dirty="0"/>
          </a:p>
        </p:txBody>
      </p:sp>
      <p:sp>
        <p:nvSpPr>
          <p:cNvPr id="14" name="Text 11"/>
          <p:cNvSpPr/>
          <p:nvPr/>
        </p:nvSpPr>
        <p:spPr>
          <a:xfrm>
            <a:off x="548640" y="6437376"/>
            <a:ext cx="8778240" cy="274320"/>
          </a:xfrm>
          <a:prstGeom prst="rect">
            <a:avLst/>
          </a:prstGeom>
          <a:noFill/>
          <a:ln/>
        </p:spPr>
        <p:txBody>
          <a:bodyPr wrap="square" lIns="0" tIns="0" rIns="0" bIns="0" rtlCol="0" anchor="ctr"/>
          <a:lstStyle/>
          <a:p>
            <a:pPr marL="0" indent="0">
              <a:buNone/>
            </a:pPr>
            <a:r>
              <a:rPr lang="en-US" sz="850" dirty="0">
                <a:solidFill>
                  <a:srgbClr val="9CA2B8"/>
                </a:solidFill>
                <a:latin typeface="Calibri" pitchFamily="34" charset="0"/>
                <a:ea typeface="Calibri" pitchFamily="34" charset="-122"/>
                <a:cs typeface="Calibri" pitchFamily="34" charset="-120"/>
              </a:rPr>
              <a:t>AURELVA is a fictional product created for demonstration purposes. No such medicine, molecule, or clinical programme exists.</a:t>
            </a:r>
            <a:endParaRPr lang="en-US" sz="850" dirty="0"/>
          </a:p>
        </p:txBody>
      </p:sp>
      <p:sp>
        <p:nvSpPr>
          <p:cNvPr id="15" name="Text 12"/>
          <p:cNvSpPr/>
          <p:nvPr/>
        </p:nvSpPr>
        <p:spPr>
          <a:xfrm>
            <a:off x="11064240" y="6437376"/>
            <a:ext cx="548640" cy="274320"/>
          </a:xfrm>
          <a:prstGeom prst="rect">
            <a:avLst/>
          </a:prstGeom>
          <a:noFill/>
          <a:ln/>
        </p:spPr>
        <p:txBody>
          <a:bodyPr wrap="square" lIns="0" tIns="0" rIns="0" bIns="0" rtlCol="0" anchor="ctr"/>
          <a:lstStyle/>
          <a:p>
            <a:pPr marL="0" indent="0" algn="r">
              <a:buNone/>
            </a:pPr>
            <a:r>
              <a:rPr lang="en-US" sz="900" dirty="0">
                <a:solidFill>
                  <a:srgbClr val="9CA2B8"/>
                </a:solidFill>
                <a:latin typeface="Arial" pitchFamily="34" charset="0"/>
                <a:ea typeface="Arial" pitchFamily="34" charset="-122"/>
                <a:cs typeface="Arial" pitchFamily="34" charset="-120"/>
              </a:rPr>
              <a:t>07</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75488"/>
            <a:ext cx="7315200" cy="256032"/>
          </a:xfrm>
          <a:prstGeom prst="rect">
            <a:avLst/>
          </a:prstGeom>
          <a:noFill/>
          <a:ln/>
        </p:spPr>
        <p:txBody>
          <a:bodyPr wrap="square" lIns="0" tIns="0" rIns="0" bIns="0" rtlCol="0" anchor="ctr"/>
          <a:lstStyle/>
          <a:p>
            <a:pPr marL="0" indent="0">
              <a:buNone/>
            </a:pPr>
            <a:r>
              <a:rPr lang="en-US" sz="1000" b="1" kern="0" spc="300" dirty="0">
                <a:solidFill>
                  <a:srgbClr val="966A6A"/>
                </a:solidFill>
                <a:latin typeface="Arial" pitchFamily="34" charset="0"/>
                <a:ea typeface="Arial" pitchFamily="34" charset="-122"/>
                <a:cs typeface="Arial" pitchFamily="34" charset="-120"/>
              </a:rPr>
              <a:t>PHARMACOKINETICS</a:t>
            </a:r>
            <a:endParaRPr lang="en-US" sz="1000" dirty="0"/>
          </a:p>
        </p:txBody>
      </p:sp>
      <p:sp>
        <p:nvSpPr>
          <p:cNvPr id="3" name="Text 1"/>
          <p:cNvSpPr/>
          <p:nvPr/>
        </p:nvSpPr>
        <p:spPr>
          <a:xfrm>
            <a:off x="548640" y="841248"/>
            <a:ext cx="10607040" cy="777240"/>
          </a:xfrm>
          <a:prstGeom prst="rect">
            <a:avLst/>
          </a:prstGeom>
          <a:noFill/>
          <a:ln/>
        </p:spPr>
        <p:txBody>
          <a:bodyPr wrap="square" lIns="0" tIns="0" rIns="0" bIns="0" rtlCol="0" anchor="ctr"/>
          <a:lstStyle/>
          <a:p>
            <a:pPr marL="0" indent="0">
              <a:buNone/>
            </a:pPr>
            <a:r>
              <a:rPr lang="en-US" sz="3400" b="1" dirty="0">
                <a:solidFill>
                  <a:srgbClr val="121838"/>
                </a:solidFill>
                <a:latin typeface="Arial" pitchFamily="34" charset="0"/>
                <a:ea typeface="Arial" pitchFamily="34" charset="-122"/>
                <a:cs typeface="Arial" pitchFamily="34" charset="-120"/>
              </a:rPr>
              <a:t>Simulated overnight plasma profile</a:t>
            </a:r>
            <a:endParaRPr lang="en-US" sz="3400" dirty="0"/>
          </a:p>
        </p:txBody>
      </p:sp>
      <p:graphicFrame>
        <p:nvGraphicFramePr>
          <p:cNvPr id="4" name="Chart 0"/>
          <p:cNvGraphicFramePr/>
          <p:nvPr/>
        </p:nvGraphicFramePr>
        <p:xfrm>
          <a:off x="548640" y="1965960"/>
          <a:ext cx="7498080" cy="3657600"/>
        </p:xfrm>
        <a:graphic>
          <a:graphicData uri="http://schemas.openxmlformats.org/drawingml/2006/chart">
            <c:chart xmlns:c="http://schemas.openxmlformats.org/drawingml/2006/chart" xmlns:r="http://schemas.openxmlformats.org/officeDocument/2006/relationships" r:id="rId3"/>
          </a:graphicData>
        </a:graphic>
      </p:graphicFrame>
      <p:sp>
        <p:nvSpPr>
          <p:cNvPr id="5" name="Shape 2"/>
          <p:cNvSpPr/>
          <p:nvPr/>
        </p:nvSpPr>
        <p:spPr>
          <a:xfrm>
            <a:off x="8412480" y="2286000"/>
            <a:ext cx="3200400" cy="2834640"/>
          </a:xfrm>
          <a:prstGeom prst="rect">
            <a:avLst/>
          </a:prstGeom>
          <a:solidFill>
            <a:srgbClr val="F7F8FB"/>
          </a:solidFill>
          <a:ln/>
        </p:spPr>
        <p:txBody>
          <a:bodyPr/>
          <a:lstStyle/>
          <a:p>
            <a:endParaRPr lang="en-US"/>
          </a:p>
        </p:txBody>
      </p:sp>
      <p:sp>
        <p:nvSpPr>
          <p:cNvPr id="6" name="Text 3"/>
          <p:cNvSpPr/>
          <p:nvPr/>
        </p:nvSpPr>
        <p:spPr>
          <a:xfrm>
            <a:off x="8686800" y="2560320"/>
            <a:ext cx="2651760" cy="320040"/>
          </a:xfrm>
          <a:prstGeom prst="rect">
            <a:avLst/>
          </a:prstGeom>
          <a:noFill/>
          <a:ln/>
        </p:spPr>
        <p:txBody>
          <a:bodyPr wrap="square" lIns="0" tIns="0" rIns="0" bIns="0" rtlCol="0" anchor="ctr"/>
          <a:lstStyle/>
          <a:p>
            <a:pPr marL="0" indent="0">
              <a:buNone/>
            </a:pPr>
            <a:r>
              <a:rPr lang="en-US" sz="1450" b="1" dirty="0">
                <a:solidFill>
                  <a:srgbClr val="1A224E"/>
                </a:solidFill>
                <a:latin typeface="Arial" pitchFamily="34" charset="0"/>
                <a:ea typeface="Arial" pitchFamily="34" charset="-122"/>
                <a:cs typeface="Arial" pitchFamily="34" charset="-120"/>
              </a:rPr>
              <a:t>Sleep window</a:t>
            </a:r>
            <a:endParaRPr lang="en-US" sz="1450" dirty="0"/>
          </a:p>
        </p:txBody>
      </p:sp>
      <p:sp>
        <p:nvSpPr>
          <p:cNvPr id="7" name="Text 4"/>
          <p:cNvSpPr/>
          <p:nvPr/>
        </p:nvSpPr>
        <p:spPr>
          <a:xfrm>
            <a:off x="8686800" y="2999232"/>
            <a:ext cx="2651760" cy="1828800"/>
          </a:xfrm>
          <a:prstGeom prst="rect">
            <a:avLst/>
          </a:prstGeom>
          <a:noFill/>
          <a:ln/>
        </p:spPr>
        <p:txBody>
          <a:bodyPr wrap="square" lIns="0" tIns="0" rIns="0" bIns="0" rtlCol="0" anchor="t"/>
          <a:lstStyle/>
          <a:p>
            <a:pPr marL="0" indent="0">
              <a:lnSpc>
                <a:spcPts val="1800"/>
              </a:lnSpc>
              <a:buNone/>
            </a:pPr>
            <a:r>
              <a:rPr lang="en-US" sz="1200" dirty="0">
                <a:solidFill>
                  <a:srgbClr val="6B7290"/>
                </a:solidFill>
                <a:latin typeface="Calibri" pitchFamily="34" charset="0"/>
                <a:ea typeface="Calibri" pitchFamily="34" charset="-122"/>
                <a:cs typeface="Calibri" pitchFamily="34" charset="-120"/>
              </a:rPr>
              <a:t>Concentration is held above the modelled threshold from hour 2 through hour 11, covering the overnight accumulation period and remaining present at waking.</a:t>
            </a:r>
            <a:endParaRPr lang="en-US" sz="1200" dirty="0"/>
          </a:p>
        </p:txBody>
      </p:sp>
      <p:sp>
        <p:nvSpPr>
          <p:cNvPr id="8" name="Text 5"/>
          <p:cNvSpPr/>
          <p:nvPr/>
        </p:nvSpPr>
        <p:spPr>
          <a:xfrm>
            <a:off x="8412480" y="5285232"/>
            <a:ext cx="3200400" cy="274320"/>
          </a:xfrm>
          <a:prstGeom prst="rect">
            <a:avLst/>
          </a:prstGeom>
          <a:noFill/>
          <a:ln/>
        </p:spPr>
        <p:txBody>
          <a:bodyPr wrap="square" lIns="0" tIns="0" rIns="0" bIns="0" rtlCol="0" anchor="ctr"/>
          <a:lstStyle/>
          <a:p>
            <a:pPr marL="0" indent="0">
              <a:buNone/>
            </a:pPr>
            <a:r>
              <a:rPr lang="en-US" sz="1050" i="1" dirty="0">
                <a:solidFill>
                  <a:srgbClr val="966A6A"/>
                </a:solidFill>
                <a:latin typeface="Calibri" pitchFamily="34" charset="0"/>
                <a:ea typeface="Calibri" pitchFamily="34" charset="-122"/>
                <a:cs typeface="Calibri" pitchFamily="34" charset="-120"/>
              </a:rPr>
              <a:t>Simulated data. Illustrative only.</a:t>
            </a:r>
            <a:endParaRPr lang="en-US" sz="1050" dirty="0"/>
          </a:p>
        </p:txBody>
      </p:sp>
      <p:sp>
        <p:nvSpPr>
          <p:cNvPr id="9" name="Text 6"/>
          <p:cNvSpPr/>
          <p:nvPr/>
        </p:nvSpPr>
        <p:spPr>
          <a:xfrm>
            <a:off x="548640" y="6437376"/>
            <a:ext cx="8778240" cy="274320"/>
          </a:xfrm>
          <a:prstGeom prst="rect">
            <a:avLst/>
          </a:prstGeom>
          <a:noFill/>
          <a:ln/>
        </p:spPr>
        <p:txBody>
          <a:bodyPr wrap="square" lIns="0" tIns="0" rIns="0" bIns="0" rtlCol="0" anchor="ctr"/>
          <a:lstStyle/>
          <a:p>
            <a:pPr marL="0" indent="0">
              <a:buNone/>
            </a:pPr>
            <a:r>
              <a:rPr lang="en-US" sz="850" dirty="0">
                <a:solidFill>
                  <a:srgbClr val="9CA2B8"/>
                </a:solidFill>
                <a:latin typeface="Calibri" pitchFamily="34" charset="0"/>
                <a:ea typeface="Calibri" pitchFamily="34" charset="-122"/>
                <a:cs typeface="Calibri" pitchFamily="34" charset="-120"/>
              </a:rPr>
              <a:t>AURELVA is a fictional product created for demonstration purposes. No such medicine, molecule, or clinical programme exists.</a:t>
            </a:r>
            <a:endParaRPr lang="en-US" sz="850" dirty="0"/>
          </a:p>
        </p:txBody>
      </p:sp>
      <p:sp>
        <p:nvSpPr>
          <p:cNvPr id="10" name="Text 7"/>
          <p:cNvSpPr/>
          <p:nvPr/>
        </p:nvSpPr>
        <p:spPr>
          <a:xfrm>
            <a:off x="11064240" y="6437376"/>
            <a:ext cx="548640" cy="274320"/>
          </a:xfrm>
          <a:prstGeom prst="rect">
            <a:avLst/>
          </a:prstGeom>
          <a:noFill/>
          <a:ln/>
        </p:spPr>
        <p:txBody>
          <a:bodyPr wrap="square" lIns="0" tIns="0" rIns="0" bIns="0" rtlCol="0" anchor="ctr"/>
          <a:lstStyle/>
          <a:p>
            <a:pPr marL="0" indent="0" algn="r">
              <a:buNone/>
            </a:pPr>
            <a:r>
              <a:rPr lang="en-US" sz="900" dirty="0">
                <a:solidFill>
                  <a:srgbClr val="9CA2B8"/>
                </a:solidFill>
                <a:latin typeface="Arial" pitchFamily="34" charset="0"/>
                <a:ea typeface="Arial" pitchFamily="34" charset="-122"/>
                <a:cs typeface="Arial" pitchFamily="34" charset="-120"/>
              </a:rPr>
              <a:t>08</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75488"/>
            <a:ext cx="7315200" cy="256032"/>
          </a:xfrm>
          <a:prstGeom prst="rect">
            <a:avLst/>
          </a:prstGeom>
          <a:noFill/>
          <a:ln/>
        </p:spPr>
        <p:txBody>
          <a:bodyPr wrap="square" lIns="0" tIns="0" rIns="0" bIns="0" rtlCol="0" anchor="ctr"/>
          <a:lstStyle/>
          <a:p>
            <a:pPr marL="0" indent="0">
              <a:buNone/>
            </a:pPr>
            <a:r>
              <a:rPr lang="en-US" sz="1000" b="1" kern="0" spc="300" dirty="0">
                <a:solidFill>
                  <a:srgbClr val="966A6A"/>
                </a:solidFill>
                <a:latin typeface="Arial" pitchFamily="34" charset="0"/>
                <a:ea typeface="Arial" pitchFamily="34" charset="-122"/>
                <a:cs typeface="Arial" pitchFamily="34" charset="-120"/>
              </a:rPr>
              <a:t>CLINICAL PROGRAMME</a:t>
            </a:r>
            <a:endParaRPr lang="en-US" sz="1000" dirty="0"/>
          </a:p>
        </p:txBody>
      </p:sp>
      <p:sp>
        <p:nvSpPr>
          <p:cNvPr id="3" name="Text 1"/>
          <p:cNvSpPr/>
          <p:nvPr/>
        </p:nvSpPr>
        <p:spPr>
          <a:xfrm>
            <a:off x="548640" y="841248"/>
            <a:ext cx="10607040" cy="777240"/>
          </a:xfrm>
          <a:prstGeom prst="rect">
            <a:avLst/>
          </a:prstGeom>
          <a:noFill/>
          <a:ln/>
        </p:spPr>
        <p:txBody>
          <a:bodyPr wrap="square" lIns="0" tIns="0" rIns="0" bIns="0" rtlCol="0" anchor="ctr"/>
          <a:lstStyle/>
          <a:p>
            <a:pPr marL="0" indent="0">
              <a:buNone/>
            </a:pPr>
            <a:r>
              <a:rPr lang="en-US" sz="3400" b="1" dirty="0">
                <a:solidFill>
                  <a:srgbClr val="121838"/>
                </a:solidFill>
                <a:latin typeface="Arial" pitchFamily="34" charset="0"/>
                <a:ea typeface="Arial" pitchFamily="34" charset="-122"/>
                <a:cs typeface="Arial" pitchFamily="34" charset="-120"/>
              </a:rPr>
              <a:t>Development pathway</a:t>
            </a:r>
            <a:endParaRPr lang="en-US" sz="3400" dirty="0"/>
          </a:p>
        </p:txBody>
      </p:sp>
      <p:sp>
        <p:nvSpPr>
          <p:cNvPr id="4" name="Shape 2"/>
          <p:cNvSpPr/>
          <p:nvPr/>
        </p:nvSpPr>
        <p:spPr>
          <a:xfrm>
            <a:off x="777240" y="3063240"/>
            <a:ext cx="10332720" cy="0"/>
          </a:xfrm>
          <a:prstGeom prst="line">
            <a:avLst/>
          </a:prstGeom>
          <a:noFill/>
          <a:ln w="25400">
            <a:solidFill>
              <a:srgbClr val="D8DAE4"/>
            </a:solidFill>
            <a:prstDash val="solid"/>
          </a:ln>
        </p:spPr>
        <p:txBody>
          <a:bodyPr/>
          <a:lstStyle/>
          <a:p>
            <a:endParaRPr lang="en-US"/>
          </a:p>
        </p:txBody>
      </p:sp>
      <p:sp>
        <p:nvSpPr>
          <p:cNvPr id="5" name="Shape 3"/>
          <p:cNvSpPr/>
          <p:nvPr/>
        </p:nvSpPr>
        <p:spPr>
          <a:xfrm>
            <a:off x="713232" y="2907792"/>
            <a:ext cx="310896" cy="310896"/>
          </a:xfrm>
          <a:prstGeom prst="ellipse">
            <a:avLst/>
          </a:prstGeom>
          <a:solidFill>
            <a:srgbClr val="1A224E"/>
          </a:solidFill>
          <a:ln/>
        </p:spPr>
        <p:txBody>
          <a:bodyPr/>
          <a:lstStyle/>
          <a:p>
            <a:endParaRPr lang="en-US"/>
          </a:p>
        </p:txBody>
      </p:sp>
      <p:sp>
        <p:nvSpPr>
          <p:cNvPr id="6" name="Text 4"/>
          <p:cNvSpPr/>
          <p:nvPr/>
        </p:nvSpPr>
        <p:spPr>
          <a:xfrm>
            <a:off x="548640" y="3474720"/>
            <a:ext cx="2468880" cy="320040"/>
          </a:xfrm>
          <a:prstGeom prst="rect">
            <a:avLst/>
          </a:prstGeom>
          <a:noFill/>
          <a:ln/>
        </p:spPr>
        <p:txBody>
          <a:bodyPr wrap="square" lIns="0" tIns="0" rIns="0" bIns="0" rtlCol="0" anchor="ctr"/>
          <a:lstStyle/>
          <a:p>
            <a:pPr marL="0" indent="0">
              <a:buNone/>
            </a:pPr>
            <a:r>
              <a:rPr lang="en-US" sz="1550" b="1" dirty="0">
                <a:solidFill>
                  <a:srgbClr val="1A224E"/>
                </a:solidFill>
                <a:latin typeface="Arial" pitchFamily="34" charset="0"/>
                <a:ea typeface="Arial" pitchFamily="34" charset="-122"/>
                <a:cs typeface="Arial" pitchFamily="34" charset="-120"/>
              </a:rPr>
              <a:t>Phase I</a:t>
            </a:r>
            <a:endParaRPr lang="en-US" sz="1550" dirty="0"/>
          </a:p>
        </p:txBody>
      </p:sp>
      <p:sp>
        <p:nvSpPr>
          <p:cNvPr id="7" name="Text 5"/>
          <p:cNvSpPr/>
          <p:nvPr/>
        </p:nvSpPr>
        <p:spPr>
          <a:xfrm>
            <a:off x="548640" y="3840480"/>
            <a:ext cx="2468880" cy="274320"/>
          </a:xfrm>
          <a:prstGeom prst="rect">
            <a:avLst/>
          </a:prstGeom>
          <a:noFill/>
          <a:ln/>
        </p:spPr>
        <p:txBody>
          <a:bodyPr wrap="square" lIns="0" tIns="0" rIns="0" bIns="0" rtlCol="0" anchor="ctr"/>
          <a:lstStyle/>
          <a:p>
            <a:pPr marL="0" indent="0">
              <a:buNone/>
            </a:pPr>
            <a:r>
              <a:rPr lang="en-US" sz="1250" dirty="0">
                <a:solidFill>
                  <a:srgbClr val="E29E58"/>
                </a:solidFill>
                <a:latin typeface="Arial" pitchFamily="34" charset="0"/>
                <a:ea typeface="Arial" pitchFamily="34" charset="-122"/>
                <a:cs typeface="Arial" pitchFamily="34" charset="-120"/>
              </a:rPr>
              <a:t>n = 64</a:t>
            </a:r>
            <a:endParaRPr lang="en-US" sz="1250" dirty="0"/>
          </a:p>
        </p:txBody>
      </p:sp>
      <p:sp>
        <p:nvSpPr>
          <p:cNvPr id="8" name="Text 6"/>
          <p:cNvSpPr/>
          <p:nvPr/>
        </p:nvSpPr>
        <p:spPr>
          <a:xfrm>
            <a:off x="548640" y="4206240"/>
            <a:ext cx="2468880" cy="1280160"/>
          </a:xfrm>
          <a:prstGeom prst="rect">
            <a:avLst/>
          </a:prstGeom>
          <a:noFill/>
          <a:ln/>
        </p:spPr>
        <p:txBody>
          <a:bodyPr wrap="square" lIns="0" tIns="0" rIns="0" bIns="0" rtlCol="0" anchor="t"/>
          <a:lstStyle/>
          <a:p>
            <a:pPr marL="0" indent="0">
              <a:lnSpc>
                <a:spcPts val="1800"/>
              </a:lnSpc>
              <a:buNone/>
            </a:pPr>
            <a:r>
              <a:rPr lang="en-US" sz="1200" dirty="0">
                <a:solidFill>
                  <a:srgbClr val="6B7290"/>
                </a:solidFill>
                <a:latin typeface="Calibri" pitchFamily="34" charset="0"/>
                <a:ea typeface="Calibri" pitchFamily="34" charset="-122"/>
                <a:cs typeface="Calibri" pitchFamily="34" charset="-120"/>
              </a:rPr>
              <a:t>Safety, tolerability, and dose-ranging in healthy volunteers</a:t>
            </a:r>
            <a:endParaRPr lang="en-US" sz="1200" dirty="0"/>
          </a:p>
        </p:txBody>
      </p:sp>
      <p:sp>
        <p:nvSpPr>
          <p:cNvPr id="9" name="Shape 7"/>
          <p:cNvSpPr/>
          <p:nvPr/>
        </p:nvSpPr>
        <p:spPr>
          <a:xfrm>
            <a:off x="3529584" y="2907792"/>
            <a:ext cx="310896" cy="310896"/>
          </a:xfrm>
          <a:prstGeom prst="ellipse">
            <a:avLst/>
          </a:prstGeom>
          <a:solidFill>
            <a:srgbClr val="1A224E"/>
          </a:solidFill>
          <a:ln/>
        </p:spPr>
        <p:txBody>
          <a:bodyPr/>
          <a:lstStyle/>
          <a:p>
            <a:endParaRPr lang="en-US"/>
          </a:p>
        </p:txBody>
      </p:sp>
      <p:sp>
        <p:nvSpPr>
          <p:cNvPr id="10" name="Text 8"/>
          <p:cNvSpPr/>
          <p:nvPr/>
        </p:nvSpPr>
        <p:spPr>
          <a:xfrm>
            <a:off x="3364992" y="3474720"/>
            <a:ext cx="2468880" cy="320040"/>
          </a:xfrm>
          <a:prstGeom prst="rect">
            <a:avLst/>
          </a:prstGeom>
          <a:noFill/>
          <a:ln/>
        </p:spPr>
        <p:txBody>
          <a:bodyPr wrap="square" lIns="0" tIns="0" rIns="0" bIns="0" rtlCol="0" anchor="ctr"/>
          <a:lstStyle/>
          <a:p>
            <a:pPr marL="0" indent="0">
              <a:buNone/>
            </a:pPr>
            <a:r>
              <a:rPr lang="en-US" sz="1550" b="1" dirty="0">
                <a:solidFill>
                  <a:srgbClr val="1A224E"/>
                </a:solidFill>
                <a:latin typeface="Arial" pitchFamily="34" charset="0"/>
                <a:ea typeface="Arial" pitchFamily="34" charset="-122"/>
                <a:cs typeface="Arial" pitchFamily="34" charset="-120"/>
              </a:rPr>
              <a:t>Phase II</a:t>
            </a:r>
            <a:endParaRPr lang="en-US" sz="1550" dirty="0"/>
          </a:p>
        </p:txBody>
      </p:sp>
      <p:sp>
        <p:nvSpPr>
          <p:cNvPr id="11" name="Text 9"/>
          <p:cNvSpPr/>
          <p:nvPr/>
        </p:nvSpPr>
        <p:spPr>
          <a:xfrm>
            <a:off x="3364992" y="3840480"/>
            <a:ext cx="2468880" cy="274320"/>
          </a:xfrm>
          <a:prstGeom prst="rect">
            <a:avLst/>
          </a:prstGeom>
          <a:noFill/>
          <a:ln/>
        </p:spPr>
        <p:txBody>
          <a:bodyPr wrap="square" lIns="0" tIns="0" rIns="0" bIns="0" rtlCol="0" anchor="ctr"/>
          <a:lstStyle/>
          <a:p>
            <a:pPr marL="0" indent="0">
              <a:buNone/>
            </a:pPr>
            <a:r>
              <a:rPr lang="en-US" sz="1250" dirty="0">
                <a:solidFill>
                  <a:srgbClr val="E29E58"/>
                </a:solidFill>
                <a:latin typeface="Arial" pitchFamily="34" charset="0"/>
                <a:ea typeface="Arial" pitchFamily="34" charset="-122"/>
                <a:cs typeface="Arial" pitchFamily="34" charset="-120"/>
              </a:rPr>
              <a:t>n = 312</a:t>
            </a:r>
            <a:endParaRPr lang="en-US" sz="1250" dirty="0"/>
          </a:p>
        </p:txBody>
      </p:sp>
      <p:sp>
        <p:nvSpPr>
          <p:cNvPr id="12" name="Text 10"/>
          <p:cNvSpPr/>
          <p:nvPr/>
        </p:nvSpPr>
        <p:spPr>
          <a:xfrm>
            <a:off x="3364992" y="4206240"/>
            <a:ext cx="2468880" cy="1280160"/>
          </a:xfrm>
          <a:prstGeom prst="rect">
            <a:avLst/>
          </a:prstGeom>
          <a:noFill/>
          <a:ln/>
        </p:spPr>
        <p:txBody>
          <a:bodyPr wrap="square" lIns="0" tIns="0" rIns="0" bIns="0" rtlCol="0" anchor="t"/>
          <a:lstStyle/>
          <a:p>
            <a:pPr marL="0" indent="0">
              <a:lnSpc>
                <a:spcPts val="1800"/>
              </a:lnSpc>
              <a:buNone/>
            </a:pPr>
            <a:r>
              <a:rPr lang="en-US" sz="1200" dirty="0">
                <a:solidFill>
                  <a:srgbClr val="6B7290"/>
                </a:solidFill>
                <a:latin typeface="Calibri" pitchFamily="34" charset="0"/>
                <a:ea typeface="Calibri" pitchFamily="34" charset="-122"/>
                <a:cs typeface="Calibri" pitchFamily="34" charset="-120"/>
              </a:rPr>
              <a:t>Dose selection across 10 mg and 20 mg against placebo</a:t>
            </a:r>
            <a:endParaRPr lang="en-US" sz="1200" dirty="0"/>
          </a:p>
        </p:txBody>
      </p:sp>
      <p:sp>
        <p:nvSpPr>
          <p:cNvPr id="13" name="Shape 11"/>
          <p:cNvSpPr/>
          <p:nvPr/>
        </p:nvSpPr>
        <p:spPr>
          <a:xfrm>
            <a:off x="6345936" y="2907792"/>
            <a:ext cx="310896" cy="310896"/>
          </a:xfrm>
          <a:prstGeom prst="ellipse">
            <a:avLst/>
          </a:prstGeom>
          <a:solidFill>
            <a:srgbClr val="1A224E"/>
          </a:solidFill>
          <a:ln/>
        </p:spPr>
        <p:txBody>
          <a:bodyPr/>
          <a:lstStyle/>
          <a:p>
            <a:endParaRPr lang="en-US"/>
          </a:p>
        </p:txBody>
      </p:sp>
      <p:sp>
        <p:nvSpPr>
          <p:cNvPr id="14" name="Text 12"/>
          <p:cNvSpPr/>
          <p:nvPr/>
        </p:nvSpPr>
        <p:spPr>
          <a:xfrm>
            <a:off x="6181344" y="3474720"/>
            <a:ext cx="2468880" cy="320040"/>
          </a:xfrm>
          <a:prstGeom prst="rect">
            <a:avLst/>
          </a:prstGeom>
          <a:noFill/>
          <a:ln/>
        </p:spPr>
        <p:txBody>
          <a:bodyPr wrap="square" lIns="0" tIns="0" rIns="0" bIns="0" rtlCol="0" anchor="ctr"/>
          <a:lstStyle/>
          <a:p>
            <a:pPr marL="0" indent="0">
              <a:buNone/>
            </a:pPr>
            <a:r>
              <a:rPr lang="en-US" sz="1550" b="1" dirty="0">
                <a:solidFill>
                  <a:srgbClr val="1A224E"/>
                </a:solidFill>
                <a:latin typeface="Arial" pitchFamily="34" charset="0"/>
                <a:ea typeface="Arial" pitchFamily="34" charset="-122"/>
                <a:cs typeface="Arial" pitchFamily="34" charset="-120"/>
              </a:rPr>
              <a:t>Phase IIb</a:t>
            </a:r>
            <a:endParaRPr lang="en-US" sz="1550" dirty="0"/>
          </a:p>
        </p:txBody>
      </p:sp>
      <p:sp>
        <p:nvSpPr>
          <p:cNvPr id="15" name="Text 13"/>
          <p:cNvSpPr/>
          <p:nvPr/>
        </p:nvSpPr>
        <p:spPr>
          <a:xfrm>
            <a:off x="6181344" y="3840480"/>
            <a:ext cx="2468880" cy="274320"/>
          </a:xfrm>
          <a:prstGeom prst="rect">
            <a:avLst/>
          </a:prstGeom>
          <a:noFill/>
          <a:ln/>
        </p:spPr>
        <p:txBody>
          <a:bodyPr wrap="square" lIns="0" tIns="0" rIns="0" bIns="0" rtlCol="0" anchor="ctr"/>
          <a:lstStyle/>
          <a:p>
            <a:pPr marL="0" indent="0">
              <a:buNone/>
            </a:pPr>
            <a:r>
              <a:rPr lang="en-US" sz="1250" dirty="0">
                <a:solidFill>
                  <a:srgbClr val="E29E58"/>
                </a:solidFill>
                <a:latin typeface="Arial" pitchFamily="34" charset="0"/>
                <a:ea typeface="Arial" pitchFamily="34" charset="-122"/>
                <a:cs typeface="Arial" pitchFamily="34" charset="-120"/>
              </a:rPr>
              <a:t>n = 486</a:t>
            </a:r>
            <a:endParaRPr lang="en-US" sz="1250" dirty="0"/>
          </a:p>
        </p:txBody>
      </p:sp>
      <p:sp>
        <p:nvSpPr>
          <p:cNvPr id="16" name="Text 14"/>
          <p:cNvSpPr/>
          <p:nvPr/>
        </p:nvSpPr>
        <p:spPr>
          <a:xfrm>
            <a:off x="6181344" y="4206240"/>
            <a:ext cx="2468880" cy="1280160"/>
          </a:xfrm>
          <a:prstGeom prst="rect">
            <a:avLst/>
          </a:prstGeom>
          <a:noFill/>
          <a:ln/>
        </p:spPr>
        <p:txBody>
          <a:bodyPr wrap="square" lIns="0" tIns="0" rIns="0" bIns="0" rtlCol="0" anchor="t"/>
          <a:lstStyle/>
          <a:p>
            <a:pPr marL="0" indent="0">
              <a:lnSpc>
                <a:spcPts val="1800"/>
              </a:lnSpc>
              <a:buNone/>
            </a:pPr>
            <a:r>
              <a:rPr lang="en-US" sz="1200" dirty="0">
                <a:solidFill>
                  <a:srgbClr val="6B7290"/>
                </a:solidFill>
                <a:latin typeface="Calibri" pitchFamily="34" charset="0"/>
                <a:ea typeface="Calibri" pitchFamily="34" charset="-122"/>
                <a:cs typeface="Calibri" pitchFamily="34" charset="-120"/>
              </a:rPr>
              <a:t>Confirmatory dose, extended 24-week exposure</a:t>
            </a:r>
            <a:endParaRPr lang="en-US" sz="1200" dirty="0"/>
          </a:p>
        </p:txBody>
      </p:sp>
      <p:sp>
        <p:nvSpPr>
          <p:cNvPr id="17" name="Shape 15"/>
          <p:cNvSpPr/>
          <p:nvPr/>
        </p:nvSpPr>
        <p:spPr>
          <a:xfrm>
            <a:off x="9162288" y="2907792"/>
            <a:ext cx="310896" cy="310896"/>
          </a:xfrm>
          <a:prstGeom prst="ellipse">
            <a:avLst/>
          </a:prstGeom>
          <a:solidFill>
            <a:srgbClr val="E29E58"/>
          </a:solidFill>
          <a:ln/>
        </p:spPr>
        <p:txBody>
          <a:bodyPr/>
          <a:lstStyle/>
          <a:p>
            <a:endParaRPr lang="en-US"/>
          </a:p>
        </p:txBody>
      </p:sp>
      <p:sp>
        <p:nvSpPr>
          <p:cNvPr id="18" name="Text 16"/>
          <p:cNvSpPr/>
          <p:nvPr/>
        </p:nvSpPr>
        <p:spPr>
          <a:xfrm>
            <a:off x="8997696" y="3474720"/>
            <a:ext cx="2468880" cy="320040"/>
          </a:xfrm>
          <a:prstGeom prst="rect">
            <a:avLst/>
          </a:prstGeom>
          <a:noFill/>
          <a:ln/>
        </p:spPr>
        <p:txBody>
          <a:bodyPr wrap="square" lIns="0" tIns="0" rIns="0" bIns="0" rtlCol="0" anchor="ctr"/>
          <a:lstStyle/>
          <a:p>
            <a:pPr marL="0" indent="0">
              <a:buNone/>
            </a:pPr>
            <a:r>
              <a:rPr lang="en-US" sz="1550" b="1" dirty="0">
                <a:solidFill>
                  <a:srgbClr val="1A224E"/>
                </a:solidFill>
                <a:latin typeface="Arial" pitchFamily="34" charset="0"/>
                <a:ea typeface="Arial" pitchFamily="34" charset="-122"/>
                <a:cs typeface="Arial" pitchFamily="34" charset="-120"/>
              </a:rPr>
              <a:t>Phase III</a:t>
            </a:r>
            <a:endParaRPr lang="en-US" sz="1550" dirty="0"/>
          </a:p>
        </p:txBody>
      </p:sp>
      <p:sp>
        <p:nvSpPr>
          <p:cNvPr id="19" name="Text 17"/>
          <p:cNvSpPr/>
          <p:nvPr/>
        </p:nvSpPr>
        <p:spPr>
          <a:xfrm>
            <a:off x="8997696" y="3840480"/>
            <a:ext cx="2468880" cy="274320"/>
          </a:xfrm>
          <a:prstGeom prst="rect">
            <a:avLst/>
          </a:prstGeom>
          <a:noFill/>
          <a:ln/>
        </p:spPr>
        <p:txBody>
          <a:bodyPr wrap="square" lIns="0" tIns="0" rIns="0" bIns="0" rtlCol="0" anchor="ctr"/>
          <a:lstStyle/>
          <a:p>
            <a:pPr marL="0" indent="0">
              <a:buNone/>
            </a:pPr>
            <a:r>
              <a:rPr lang="en-US" sz="1250" dirty="0">
                <a:solidFill>
                  <a:srgbClr val="E29E58"/>
                </a:solidFill>
                <a:latin typeface="Arial" pitchFamily="34" charset="0"/>
                <a:ea typeface="Arial" pitchFamily="34" charset="-122"/>
                <a:cs typeface="Arial" pitchFamily="34" charset="-120"/>
              </a:rPr>
              <a:t>n = 1,240</a:t>
            </a:r>
            <a:endParaRPr lang="en-US" sz="1250" dirty="0"/>
          </a:p>
        </p:txBody>
      </p:sp>
      <p:sp>
        <p:nvSpPr>
          <p:cNvPr id="20" name="Text 18"/>
          <p:cNvSpPr/>
          <p:nvPr/>
        </p:nvSpPr>
        <p:spPr>
          <a:xfrm>
            <a:off x="8997696" y="4206240"/>
            <a:ext cx="2468880" cy="1280160"/>
          </a:xfrm>
          <a:prstGeom prst="rect">
            <a:avLst/>
          </a:prstGeom>
          <a:noFill/>
          <a:ln/>
        </p:spPr>
        <p:txBody>
          <a:bodyPr wrap="square" lIns="0" tIns="0" rIns="0" bIns="0" rtlCol="0" anchor="t"/>
          <a:lstStyle/>
          <a:p>
            <a:pPr marL="0" indent="0">
              <a:lnSpc>
                <a:spcPts val="1800"/>
              </a:lnSpc>
              <a:buNone/>
            </a:pPr>
            <a:r>
              <a:rPr lang="en-US" sz="1200" dirty="0">
                <a:solidFill>
                  <a:srgbClr val="6B7290"/>
                </a:solidFill>
                <a:latin typeface="Calibri" pitchFamily="34" charset="0"/>
                <a:ea typeface="Calibri" pitchFamily="34" charset="-122"/>
                <a:cs typeface="Calibri" pitchFamily="34" charset="-120"/>
              </a:rPr>
              <a:t>Two pivotal trials, primary endpoint at week 12</a:t>
            </a:r>
            <a:endParaRPr lang="en-US" sz="1200" dirty="0"/>
          </a:p>
        </p:txBody>
      </p:sp>
      <p:sp>
        <p:nvSpPr>
          <p:cNvPr id="21" name="Text 19"/>
          <p:cNvSpPr/>
          <p:nvPr/>
        </p:nvSpPr>
        <p:spPr>
          <a:xfrm>
            <a:off x="548640" y="5715000"/>
            <a:ext cx="7315200" cy="274320"/>
          </a:xfrm>
          <a:prstGeom prst="rect">
            <a:avLst/>
          </a:prstGeom>
          <a:noFill/>
          <a:ln/>
        </p:spPr>
        <p:txBody>
          <a:bodyPr wrap="square" lIns="0" tIns="0" rIns="0" bIns="0" rtlCol="0" anchor="ctr"/>
          <a:lstStyle/>
          <a:p>
            <a:pPr marL="0" indent="0">
              <a:buNone/>
            </a:pPr>
            <a:r>
              <a:rPr lang="en-US" sz="1100" i="1" dirty="0">
                <a:solidFill>
                  <a:srgbClr val="966A6A"/>
                </a:solidFill>
                <a:latin typeface="Calibri" pitchFamily="34" charset="0"/>
                <a:ea typeface="Calibri" pitchFamily="34" charset="-122"/>
                <a:cs typeface="Calibri" pitchFamily="34" charset="-120"/>
              </a:rPr>
              <a:t>Programme structure is invented for this demonstration.</a:t>
            </a:r>
            <a:endParaRPr lang="en-US" sz="1100" dirty="0"/>
          </a:p>
        </p:txBody>
      </p:sp>
      <p:sp>
        <p:nvSpPr>
          <p:cNvPr id="22" name="Text 20"/>
          <p:cNvSpPr/>
          <p:nvPr/>
        </p:nvSpPr>
        <p:spPr>
          <a:xfrm>
            <a:off x="548640" y="6437376"/>
            <a:ext cx="8778240" cy="274320"/>
          </a:xfrm>
          <a:prstGeom prst="rect">
            <a:avLst/>
          </a:prstGeom>
          <a:noFill/>
          <a:ln/>
        </p:spPr>
        <p:txBody>
          <a:bodyPr wrap="square" lIns="0" tIns="0" rIns="0" bIns="0" rtlCol="0" anchor="ctr"/>
          <a:lstStyle/>
          <a:p>
            <a:pPr marL="0" indent="0">
              <a:buNone/>
            </a:pPr>
            <a:r>
              <a:rPr lang="en-US" sz="850" dirty="0">
                <a:solidFill>
                  <a:srgbClr val="9CA2B8"/>
                </a:solidFill>
                <a:latin typeface="Calibri" pitchFamily="34" charset="0"/>
                <a:ea typeface="Calibri" pitchFamily="34" charset="-122"/>
                <a:cs typeface="Calibri" pitchFamily="34" charset="-120"/>
              </a:rPr>
              <a:t>AURELVA is a fictional product created for demonstration purposes. No such medicine, molecule, or clinical programme exists.</a:t>
            </a:r>
            <a:endParaRPr lang="en-US" sz="850" dirty="0"/>
          </a:p>
        </p:txBody>
      </p:sp>
      <p:sp>
        <p:nvSpPr>
          <p:cNvPr id="23" name="Text 21"/>
          <p:cNvSpPr/>
          <p:nvPr/>
        </p:nvSpPr>
        <p:spPr>
          <a:xfrm>
            <a:off x="11064240" y="6437376"/>
            <a:ext cx="548640" cy="274320"/>
          </a:xfrm>
          <a:prstGeom prst="rect">
            <a:avLst/>
          </a:prstGeom>
          <a:noFill/>
          <a:ln/>
        </p:spPr>
        <p:txBody>
          <a:bodyPr wrap="square" lIns="0" tIns="0" rIns="0" bIns="0" rtlCol="0" anchor="ctr"/>
          <a:lstStyle/>
          <a:p>
            <a:pPr marL="0" indent="0" algn="r">
              <a:buNone/>
            </a:pPr>
            <a:r>
              <a:rPr lang="en-US" sz="900" dirty="0">
                <a:solidFill>
                  <a:srgbClr val="9CA2B8"/>
                </a:solidFill>
                <a:latin typeface="Arial" pitchFamily="34" charset="0"/>
                <a:ea typeface="Arial" pitchFamily="34" charset="-122"/>
                <a:cs typeface="Arial" pitchFamily="34" charset="-120"/>
              </a:rPr>
              <a:t>09</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75488"/>
            <a:ext cx="7315200" cy="256032"/>
          </a:xfrm>
          <a:prstGeom prst="rect">
            <a:avLst/>
          </a:prstGeom>
          <a:noFill/>
          <a:ln/>
        </p:spPr>
        <p:txBody>
          <a:bodyPr wrap="square" lIns="0" tIns="0" rIns="0" bIns="0" rtlCol="0" anchor="ctr"/>
          <a:lstStyle/>
          <a:p>
            <a:pPr marL="0" indent="0">
              <a:buNone/>
            </a:pPr>
            <a:r>
              <a:rPr lang="en-US" sz="1000" b="1" kern="0" spc="300" dirty="0">
                <a:solidFill>
                  <a:srgbClr val="966A6A"/>
                </a:solidFill>
                <a:latin typeface="Arial" pitchFamily="34" charset="0"/>
                <a:ea typeface="Arial" pitchFamily="34" charset="-122"/>
                <a:cs typeface="Arial" pitchFamily="34" charset="-120"/>
              </a:rPr>
              <a:t>PRIMARY ENDPOINT</a:t>
            </a:r>
            <a:endParaRPr lang="en-US" sz="1000" dirty="0"/>
          </a:p>
        </p:txBody>
      </p:sp>
      <p:sp>
        <p:nvSpPr>
          <p:cNvPr id="3" name="Text 1"/>
          <p:cNvSpPr/>
          <p:nvPr/>
        </p:nvSpPr>
        <p:spPr>
          <a:xfrm>
            <a:off x="548640" y="841248"/>
            <a:ext cx="10607040" cy="777240"/>
          </a:xfrm>
          <a:prstGeom prst="rect">
            <a:avLst/>
          </a:prstGeom>
          <a:noFill/>
          <a:ln/>
        </p:spPr>
        <p:txBody>
          <a:bodyPr wrap="square" lIns="0" tIns="0" rIns="0" bIns="0" rtlCol="0" anchor="ctr"/>
          <a:lstStyle/>
          <a:p>
            <a:pPr marL="0" indent="0">
              <a:buNone/>
            </a:pPr>
            <a:r>
              <a:rPr lang="en-US" sz="3400" b="1" dirty="0">
                <a:solidFill>
                  <a:srgbClr val="121838"/>
                </a:solidFill>
                <a:latin typeface="Arial" pitchFamily="34" charset="0"/>
                <a:ea typeface="Arial" pitchFamily="34" charset="-122"/>
                <a:cs typeface="Arial" pitchFamily="34" charset="-120"/>
              </a:rPr>
              <a:t>Change in morning stiffness duration</a:t>
            </a:r>
            <a:endParaRPr lang="en-US" sz="3400" dirty="0"/>
          </a:p>
        </p:txBody>
      </p:sp>
      <p:graphicFrame>
        <p:nvGraphicFramePr>
          <p:cNvPr id="4" name="Chart 0"/>
          <p:cNvGraphicFramePr/>
          <p:nvPr/>
        </p:nvGraphicFramePr>
        <p:xfrm>
          <a:off x="548640" y="1965960"/>
          <a:ext cx="6949440" cy="3566160"/>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 2"/>
          <p:cNvSpPr/>
          <p:nvPr/>
        </p:nvSpPr>
        <p:spPr>
          <a:xfrm>
            <a:off x="7955280" y="2194560"/>
            <a:ext cx="3657600" cy="292608"/>
          </a:xfrm>
          <a:prstGeom prst="rect">
            <a:avLst/>
          </a:prstGeom>
          <a:noFill/>
          <a:ln/>
        </p:spPr>
        <p:txBody>
          <a:bodyPr wrap="square" lIns="0" tIns="0" rIns="0" bIns="0" rtlCol="0" anchor="ctr"/>
          <a:lstStyle/>
          <a:p>
            <a:pPr marL="0" indent="0">
              <a:buNone/>
            </a:pPr>
            <a:r>
              <a:rPr lang="en-US" sz="1300" b="1" dirty="0">
                <a:solidFill>
                  <a:srgbClr val="1A224E"/>
                </a:solidFill>
                <a:latin typeface="Arial" pitchFamily="34" charset="0"/>
                <a:ea typeface="Arial" pitchFamily="34" charset="-122"/>
                <a:cs typeface="Arial" pitchFamily="34" charset="-120"/>
              </a:rPr>
              <a:t>Effect size</a:t>
            </a:r>
            <a:endParaRPr lang="en-US" sz="1300" dirty="0"/>
          </a:p>
        </p:txBody>
      </p:sp>
      <p:sp>
        <p:nvSpPr>
          <p:cNvPr id="6" name="Text 3"/>
          <p:cNvSpPr/>
          <p:nvPr/>
        </p:nvSpPr>
        <p:spPr>
          <a:xfrm>
            <a:off x="7955280" y="2505456"/>
            <a:ext cx="3657600" cy="731520"/>
          </a:xfrm>
          <a:prstGeom prst="rect">
            <a:avLst/>
          </a:prstGeom>
          <a:noFill/>
          <a:ln/>
        </p:spPr>
        <p:txBody>
          <a:bodyPr wrap="square" lIns="0" tIns="0" rIns="0" bIns="0" rtlCol="0" anchor="ctr"/>
          <a:lstStyle/>
          <a:p>
            <a:pPr marL="0" indent="0">
              <a:lnSpc>
                <a:spcPts val="1700"/>
              </a:lnSpc>
              <a:buNone/>
            </a:pPr>
            <a:r>
              <a:rPr lang="en-US" sz="1150" dirty="0">
                <a:solidFill>
                  <a:srgbClr val="6B7290"/>
                </a:solidFill>
                <a:latin typeface="Calibri" pitchFamily="34" charset="0"/>
                <a:ea typeface="Calibri" pitchFamily="34" charset="-122"/>
                <a:cs typeface="Calibri" pitchFamily="34" charset="-120"/>
              </a:rPr>
              <a:t>Both active arms separated from placebo by week 4 and sustained separation through week 12.</a:t>
            </a:r>
            <a:endParaRPr lang="en-US" sz="1150" dirty="0"/>
          </a:p>
        </p:txBody>
      </p:sp>
      <p:sp>
        <p:nvSpPr>
          <p:cNvPr id="7" name="Text 4"/>
          <p:cNvSpPr/>
          <p:nvPr/>
        </p:nvSpPr>
        <p:spPr>
          <a:xfrm>
            <a:off x="7955280" y="3337560"/>
            <a:ext cx="3657600" cy="292608"/>
          </a:xfrm>
          <a:prstGeom prst="rect">
            <a:avLst/>
          </a:prstGeom>
          <a:noFill/>
          <a:ln/>
        </p:spPr>
        <p:txBody>
          <a:bodyPr wrap="square" lIns="0" tIns="0" rIns="0" bIns="0" rtlCol="0" anchor="ctr"/>
          <a:lstStyle/>
          <a:p>
            <a:pPr marL="0" indent="0">
              <a:buNone/>
            </a:pPr>
            <a:r>
              <a:rPr lang="en-US" sz="1300" b="1" dirty="0">
                <a:solidFill>
                  <a:srgbClr val="1A224E"/>
                </a:solidFill>
                <a:latin typeface="Arial" pitchFamily="34" charset="0"/>
                <a:ea typeface="Arial" pitchFamily="34" charset="-122"/>
                <a:cs typeface="Arial" pitchFamily="34" charset="-120"/>
              </a:rPr>
              <a:t>Dose response</a:t>
            </a:r>
            <a:endParaRPr lang="en-US" sz="1300" dirty="0"/>
          </a:p>
        </p:txBody>
      </p:sp>
      <p:sp>
        <p:nvSpPr>
          <p:cNvPr id="8" name="Text 5"/>
          <p:cNvSpPr/>
          <p:nvPr/>
        </p:nvSpPr>
        <p:spPr>
          <a:xfrm>
            <a:off x="7955280" y="3648456"/>
            <a:ext cx="3657600" cy="731520"/>
          </a:xfrm>
          <a:prstGeom prst="rect">
            <a:avLst/>
          </a:prstGeom>
          <a:noFill/>
          <a:ln/>
        </p:spPr>
        <p:txBody>
          <a:bodyPr wrap="square" lIns="0" tIns="0" rIns="0" bIns="0" rtlCol="0" anchor="ctr"/>
          <a:lstStyle/>
          <a:p>
            <a:pPr marL="0" indent="0">
              <a:lnSpc>
                <a:spcPts val="1700"/>
              </a:lnSpc>
              <a:buNone/>
            </a:pPr>
            <a:r>
              <a:rPr lang="en-US" sz="1150" dirty="0">
                <a:solidFill>
                  <a:srgbClr val="6B7290"/>
                </a:solidFill>
                <a:latin typeface="Calibri" pitchFamily="34" charset="0"/>
                <a:ea typeface="Calibri" pitchFamily="34" charset="-122"/>
                <a:cs typeface="Calibri" pitchFamily="34" charset="-120"/>
              </a:rPr>
              <a:t>A clear gradient between 10 mg and 20 mg supported 20 mg as the confirmatory dose.</a:t>
            </a:r>
            <a:endParaRPr lang="en-US" sz="1150" dirty="0"/>
          </a:p>
        </p:txBody>
      </p:sp>
      <p:sp>
        <p:nvSpPr>
          <p:cNvPr id="9" name="Text 6"/>
          <p:cNvSpPr/>
          <p:nvPr/>
        </p:nvSpPr>
        <p:spPr>
          <a:xfrm>
            <a:off x="7955280" y="4480560"/>
            <a:ext cx="3657600" cy="292608"/>
          </a:xfrm>
          <a:prstGeom prst="rect">
            <a:avLst/>
          </a:prstGeom>
          <a:noFill/>
          <a:ln/>
        </p:spPr>
        <p:txBody>
          <a:bodyPr wrap="square" lIns="0" tIns="0" rIns="0" bIns="0" rtlCol="0" anchor="ctr"/>
          <a:lstStyle/>
          <a:p>
            <a:pPr marL="0" indent="0">
              <a:buNone/>
            </a:pPr>
            <a:r>
              <a:rPr lang="en-US" sz="1300" b="1" dirty="0">
                <a:solidFill>
                  <a:srgbClr val="1A224E"/>
                </a:solidFill>
                <a:latin typeface="Arial" pitchFamily="34" charset="0"/>
                <a:ea typeface="Arial" pitchFamily="34" charset="-122"/>
                <a:cs typeface="Arial" pitchFamily="34" charset="-120"/>
              </a:rPr>
              <a:t>Secondary</a:t>
            </a:r>
            <a:endParaRPr lang="en-US" sz="1300" dirty="0"/>
          </a:p>
        </p:txBody>
      </p:sp>
      <p:sp>
        <p:nvSpPr>
          <p:cNvPr id="10" name="Text 7"/>
          <p:cNvSpPr/>
          <p:nvPr/>
        </p:nvSpPr>
        <p:spPr>
          <a:xfrm>
            <a:off x="7955280" y="4791456"/>
            <a:ext cx="3657600" cy="731520"/>
          </a:xfrm>
          <a:prstGeom prst="rect">
            <a:avLst/>
          </a:prstGeom>
          <a:noFill/>
          <a:ln/>
        </p:spPr>
        <p:txBody>
          <a:bodyPr wrap="square" lIns="0" tIns="0" rIns="0" bIns="0" rtlCol="0" anchor="ctr"/>
          <a:lstStyle/>
          <a:p>
            <a:pPr marL="0" indent="0">
              <a:lnSpc>
                <a:spcPts val="1700"/>
              </a:lnSpc>
              <a:buNone/>
            </a:pPr>
            <a:r>
              <a:rPr lang="en-US" sz="1150" dirty="0">
                <a:solidFill>
                  <a:srgbClr val="6B7290"/>
                </a:solidFill>
                <a:latin typeface="Calibri" pitchFamily="34" charset="0"/>
                <a:ea typeface="Calibri" pitchFamily="34" charset="-122"/>
                <a:cs typeface="Calibri" pitchFamily="34" charset="-120"/>
              </a:rPr>
              <a:t>Grip strength and patient-reported function moved in the same direction.</a:t>
            </a:r>
            <a:endParaRPr lang="en-US" sz="1150" dirty="0"/>
          </a:p>
        </p:txBody>
      </p:sp>
      <p:sp>
        <p:nvSpPr>
          <p:cNvPr id="11" name="Text 8"/>
          <p:cNvSpPr/>
          <p:nvPr/>
        </p:nvSpPr>
        <p:spPr>
          <a:xfrm>
            <a:off x="7955280" y="5623560"/>
            <a:ext cx="3657600" cy="274320"/>
          </a:xfrm>
          <a:prstGeom prst="rect">
            <a:avLst/>
          </a:prstGeom>
          <a:noFill/>
          <a:ln/>
        </p:spPr>
        <p:txBody>
          <a:bodyPr wrap="square" lIns="0" tIns="0" rIns="0" bIns="0" rtlCol="0" anchor="ctr"/>
          <a:lstStyle/>
          <a:p>
            <a:pPr marL="0" indent="0">
              <a:buNone/>
            </a:pPr>
            <a:r>
              <a:rPr lang="en-US" sz="1050" i="1" dirty="0">
                <a:solidFill>
                  <a:srgbClr val="966A6A"/>
                </a:solidFill>
                <a:latin typeface="Calibri" pitchFamily="34" charset="0"/>
                <a:ea typeface="Calibri" pitchFamily="34" charset="-122"/>
                <a:cs typeface="Calibri" pitchFamily="34" charset="-120"/>
              </a:rPr>
              <a:t>Simulated results. Invented for this demonstration.</a:t>
            </a:r>
            <a:endParaRPr lang="en-US" sz="1050" dirty="0"/>
          </a:p>
        </p:txBody>
      </p:sp>
      <p:sp>
        <p:nvSpPr>
          <p:cNvPr id="12" name="Text 9"/>
          <p:cNvSpPr/>
          <p:nvPr/>
        </p:nvSpPr>
        <p:spPr>
          <a:xfrm>
            <a:off x="548640" y="6437376"/>
            <a:ext cx="8778240" cy="274320"/>
          </a:xfrm>
          <a:prstGeom prst="rect">
            <a:avLst/>
          </a:prstGeom>
          <a:noFill/>
          <a:ln/>
        </p:spPr>
        <p:txBody>
          <a:bodyPr wrap="square" lIns="0" tIns="0" rIns="0" bIns="0" rtlCol="0" anchor="ctr"/>
          <a:lstStyle/>
          <a:p>
            <a:pPr marL="0" indent="0">
              <a:buNone/>
            </a:pPr>
            <a:r>
              <a:rPr lang="en-US" sz="850" dirty="0">
                <a:solidFill>
                  <a:srgbClr val="9CA2B8"/>
                </a:solidFill>
                <a:latin typeface="Calibri" pitchFamily="34" charset="0"/>
                <a:ea typeface="Calibri" pitchFamily="34" charset="-122"/>
                <a:cs typeface="Calibri" pitchFamily="34" charset="-120"/>
              </a:rPr>
              <a:t>AURELVA is a fictional product created for demonstration purposes. No such medicine, molecule, or clinical programme exists.</a:t>
            </a:r>
            <a:endParaRPr lang="en-US" sz="850" dirty="0"/>
          </a:p>
        </p:txBody>
      </p:sp>
      <p:sp>
        <p:nvSpPr>
          <p:cNvPr id="13" name="Text 10"/>
          <p:cNvSpPr/>
          <p:nvPr/>
        </p:nvSpPr>
        <p:spPr>
          <a:xfrm>
            <a:off x="11064240" y="6437376"/>
            <a:ext cx="548640" cy="274320"/>
          </a:xfrm>
          <a:prstGeom prst="rect">
            <a:avLst/>
          </a:prstGeom>
          <a:noFill/>
          <a:ln/>
        </p:spPr>
        <p:txBody>
          <a:bodyPr wrap="square" lIns="0" tIns="0" rIns="0" bIns="0" rtlCol="0" anchor="ctr"/>
          <a:lstStyle/>
          <a:p>
            <a:pPr marL="0" indent="0" algn="r">
              <a:buNone/>
            </a:pPr>
            <a:r>
              <a:rPr lang="en-US" sz="900" dirty="0">
                <a:solidFill>
                  <a:srgbClr val="9CA2B8"/>
                </a:solidFill>
                <a:latin typeface="Arial" pitchFamily="34" charset="0"/>
                <a:ea typeface="Arial" pitchFamily="34" charset="-122"/>
                <a:cs typeface="Arial" pitchFamily="34" charset="-120"/>
              </a:rPr>
              <a:t>10</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75488"/>
            <a:ext cx="7315200" cy="256032"/>
          </a:xfrm>
          <a:prstGeom prst="rect">
            <a:avLst/>
          </a:prstGeom>
          <a:noFill/>
          <a:ln/>
        </p:spPr>
        <p:txBody>
          <a:bodyPr wrap="square" lIns="0" tIns="0" rIns="0" bIns="0" rtlCol="0" anchor="ctr"/>
          <a:lstStyle/>
          <a:p>
            <a:pPr marL="0" indent="0">
              <a:buNone/>
            </a:pPr>
            <a:r>
              <a:rPr lang="en-US" sz="1000" b="1" kern="0" spc="300" dirty="0">
                <a:solidFill>
                  <a:srgbClr val="966A6A"/>
                </a:solidFill>
                <a:latin typeface="Arial" pitchFamily="34" charset="0"/>
                <a:ea typeface="Arial" pitchFamily="34" charset="-122"/>
                <a:cs typeface="Arial" pitchFamily="34" charset="-120"/>
              </a:rPr>
              <a:t>SAFETY</a:t>
            </a:r>
            <a:endParaRPr lang="en-US" sz="1000" dirty="0"/>
          </a:p>
        </p:txBody>
      </p:sp>
      <p:sp>
        <p:nvSpPr>
          <p:cNvPr id="3" name="Text 1"/>
          <p:cNvSpPr/>
          <p:nvPr/>
        </p:nvSpPr>
        <p:spPr>
          <a:xfrm>
            <a:off x="548640" y="841248"/>
            <a:ext cx="10607040" cy="777240"/>
          </a:xfrm>
          <a:prstGeom prst="rect">
            <a:avLst/>
          </a:prstGeom>
          <a:noFill/>
          <a:ln/>
        </p:spPr>
        <p:txBody>
          <a:bodyPr wrap="square" lIns="0" tIns="0" rIns="0" bIns="0" rtlCol="0" anchor="ctr"/>
          <a:lstStyle/>
          <a:p>
            <a:pPr marL="0" indent="0">
              <a:buNone/>
            </a:pPr>
            <a:r>
              <a:rPr lang="en-US" sz="3400" b="1" dirty="0">
                <a:solidFill>
                  <a:srgbClr val="121838"/>
                </a:solidFill>
                <a:latin typeface="Arial" pitchFamily="34" charset="0"/>
                <a:ea typeface="Arial" pitchFamily="34" charset="-122"/>
                <a:cs typeface="Arial" pitchFamily="34" charset="-120"/>
              </a:rPr>
              <a:t>Tolerability summary</a:t>
            </a:r>
            <a:endParaRPr lang="en-US" sz="3400" dirty="0"/>
          </a:p>
        </p:txBody>
      </p:sp>
      <p:sp>
        <p:nvSpPr>
          <p:cNvPr id="4" name="Text 2"/>
          <p:cNvSpPr/>
          <p:nvPr/>
        </p:nvSpPr>
        <p:spPr>
          <a:xfrm>
            <a:off x="548640" y="2057400"/>
            <a:ext cx="4754880" cy="292608"/>
          </a:xfrm>
          <a:prstGeom prst="rect">
            <a:avLst/>
          </a:prstGeom>
          <a:noFill/>
          <a:ln/>
        </p:spPr>
        <p:txBody>
          <a:bodyPr wrap="square" lIns="0" tIns="0" rIns="0" bIns="0" rtlCol="0" anchor="ctr"/>
          <a:lstStyle/>
          <a:p>
            <a:pPr marL="0" indent="0">
              <a:buNone/>
            </a:pPr>
            <a:r>
              <a:rPr lang="en-US" sz="1000" b="1" kern="0" spc="200" dirty="0">
                <a:solidFill>
                  <a:srgbClr val="966A6A"/>
                </a:solidFill>
                <a:latin typeface="Arial" pitchFamily="34" charset="0"/>
                <a:ea typeface="Arial" pitchFamily="34" charset="-122"/>
                <a:cs typeface="Arial" pitchFamily="34" charset="-120"/>
              </a:rPr>
              <a:t>ADVERSE EVENT</a:t>
            </a:r>
            <a:endParaRPr lang="en-US" sz="1000" dirty="0"/>
          </a:p>
        </p:txBody>
      </p:sp>
      <p:sp>
        <p:nvSpPr>
          <p:cNvPr id="5" name="Text 3"/>
          <p:cNvSpPr/>
          <p:nvPr/>
        </p:nvSpPr>
        <p:spPr>
          <a:xfrm>
            <a:off x="5303520" y="2057400"/>
            <a:ext cx="2377440" cy="292608"/>
          </a:xfrm>
          <a:prstGeom prst="rect">
            <a:avLst/>
          </a:prstGeom>
          <a:noFill/>
          <a:ln/>
        </p:spPr>
        <p:txBody>
          <a:bodyPr wrap="square" lIns="0" tIns="0" rIns="0" bIns="0" rtlCol="0" anchor="ctr"/>
          <a:lstStyle/>
          <a:p>
            <a:pPr marL="0" indent="0">
              <a:buNone/>
            </a:pPr>
            <a:r>
              <a:rPr lang="en-US" sz="1000" b="1" kern="0" spc="200" dirty="0">
                <a:solidFill>
                  <a:srgbClr val="966A6A"/>
                </a:solidFill>
                <a:latin typeface="Arial" pitchFamily="34" charset="0"/>
                <a:ea typeface="Arial" pitchFamily="34" charset="-122"/>
                <a:cs typeface="Arial" pitchFamily="34" charset="-120"/>
              </a:rPr>
              <a:t>AURELVA 20 MG</a:t>
            </a:r>
            <a:endParaRPr lang="en-US" sz="1000" dirty="0"/>
          </a:p>
        </p:txBody>
      </p:sp>
      <p:sp>
        <p:nvSpPr>
          <p:cNvPr id="6" name="Text 4"/>
          <p:cNvSpPr/>
          <p:nvPr/>
        </p:nvSpPr>
        <p:spPr>
          <a:xfrm>
            <a:off x="7680960" y="2057400"/>
            <a:ext cx="2011680" cy="292608"/>
          </a:xfrm>
          <a:prstGeom prst="rect">
            <a:avLst/>
          </a:prstGeom>
          <a:noFill/>
          <a:ln/>
        </p:spPr>
        <p:txBody>
          <a:bodyPr wrap="square" lIns="0" tIns="0" rIns="0" bIns="0" rtlCol="0" anchor="ctr"/>
          <a:lstStyle/>
          <a:p>
            <a:pPr marL="0" indent="0">
              <a:buNone/>
            </a:pPr>
            <a:r>
              <a:rPr lang="en-US" sz="1000" b="1" kern="0" spc="200" dirty="0">
                <a:solidFill>
                  <a:srgbClr val="966A6A"/>
                </a:solidFill>
                <a:latin typeface="Arial" pitchFamily="34" charset="0"/>
                <a:ea typeface="Arial" pitchFamily="34" charset="-122"/>
                <a:cs typeface="Arial" pitchFamily="34" charset="-120"/>
              </a:rPr>
              <a:t>PLACEBO</a:t>
            </a:r>
            <a:endParaRPr lang="en-US" sz="1000" dirty="0"/>
          </a:p>
        </p:txBody>
      </p:sp>
      <p:sp>
        <p:nvSpPr>
          <p:cNvPr id="7" name="Shape 5"/>
          <p:cNvSpPr/>
          <p:nvPr/>
        </p:nvSpPr>
        <p:spPr>
          <a:xfrm>
            <a:off x="548640" y="2395728"/>
            <a:ext cx="9144000" cy="0"/>
          </a:xfrm>
          <a:prstGeom prst="line">
            <a:avLst/>
          </a:prstGeom>
          <a:noFill/>
          <a:ln w="19050">
            <a:solidFill>
              <a:srgbClr val="1A224E"/>
            </a:solidFill>
            <a:prstDash val="solid"/>
          </a:ln>
        </p:spPr>
        <p:txBody>
          <a:bodyPr/>
          <a:lstStyle/>
          <a:p>
            <a:endParaRPr lang="en-US"/>
          </a:p>
        </p:txBody>
      </p:sp>
      <p:sp>
        <p:nvSpPr>
          <p:cNvPr id="8" name="Text 6"/>
          <p:cNvSpPr/>
          <p:nvPr/>
        </p:nvSpPr>
        <p:spPr>
          <a:xfrm>
            <a:off x="548640" y="2578608"/>
            <a:ext cx="4754880" cy="438912"/>
          </a:xfrm>
          <a:prstGeom prst="rect">
            <a:avLst/>
          </a:prstGeom>
          <a:noFill/>
          <a:ln/>
        </p:spPr>
        <p:txBody>
          <a:bodyPr wrap="square" lIns="0" tIns="0" rIns="0" bIns="0" rtlCol="0" anchor="ctr"/>
          <a:lstStyle/>
          <a:p>
            <a:pPr marL="0" indent="0">
              <a:buNone/>
            </a:pPr>
            <a:r>
              <a:rPr lang="en-US" sz="1300" dirty="0">
                <a:solidFill>
                  <a:srgbClr val="121838"/>
                </a:solidFill>
                <a:latin typeface="Calibri" pitchFamily="34" charset="0"/>
                <a:ea typeface="Calibri" pitchFamily="34" charset="-122"/>
                <a:cs typeface="Calibri" pitchFamily="34" charset="-120"/>
              </a:rPr>
              <a:t>Headache</a:t>
            </a:r>
            <a:endParaRPr lang="en-US" sz="1300" dirty="0"/>
          </a:p>
        </p:txBody>
      </p:sp>
      <p:sp>
        <p:nvSpPr>
          <p:cNvPr id="9" name="Text 7"/>
          <p:cNvSpPr/>
          <p:nvPr/>
        </p:nvSpPr>
        <p:spPr>
          <a:xfrm>
            <a:off x="5303520" y="2578608"/>
            <a:ext cx="2377440" cy="438912"/>
          </a:xfrm>
          <a:prstGeom prst="rect">
            <a:avLst/>
          </a:prstGeom>
          <a:noFill/>
          <a:ln/>
        </p:spPr>
        <p:txBody>
          <a:bodyPr wrap="square" lIns="0" tIns="0" rIns="0" bIns="0" rtlCol="0" anchor="ctr"/>
          <a:lstStyle/>
          <a:p>
            <a:pPr marL="0" indent="0">
              <a:buNone/>
            </a:pPr>
            <a:r>
              <a:rPr lang="en-US" sz="1300" dirty="0">
                <a:solidFill>
                  <a:srgbClr val="6B7290"/>
                </a:solidFill>
                <a:latin typeface="Calibri" pitchFamily="34" charset="0"/>
                <a:ea typeface="Calibri" pitchFamily="34" charset="-122"/>
                <a:cs typeface="Calibri" pitchFamily="34" charset="-120"/>
              </a:rPr>
              <a:t>6.2%</a:t>
            </a:r>
            <a:endParaRPr lang="en-US" sz="1300" dirty="0"/>
          </a:p>
        </p:txBody>
      </p:sp>
      <p:sp>
        <p:nvSpPr>
          <p:cNvPr id="10" name="Text 8"/>
          <p:cNvSpPr/>
          <p:nvPr/>
        </p:nvSpPr>
        <p:spPr>
          <a:xfrm>
            <a:off x="7680960" y="2578608"/>
            <a:ext cx="2011680" cy="438912"/>
          </a:xfrm>
          <a:prstGeom prst="rect">
            <a:avLst/>
          </a:prstGeom>
          <a:noFill/>
          <a:ln/>
        </p:spPr>
        <p:txBody>
          <a:bodyPr wrap="square" lIns="0" tIns="0" rIns="0" bIns="0" rtlCol="0" anchor="ctr"/>
          <a:lstStyle/>
          <a:p>
            <a:pPr marL="0" indent="0">
              <a:buNone/>
            </a:pPr>
            <a:r>
              <a:rPr lang="en-US" sz="1300" dirty="0">
                <a:solidFill>
                  <a:srgbClr val="6B7290"/>
                </a:solidFill>
                <a:latin typeface="Calibri" pitchFamily="34" charset="0"/>
                <a:ea typeface="Calibri" pitchFamily="34" charset="-122"/>
                <a:cs typeface="Calibri" pitchFamily="34" charset="-120"/>
              </a:rPr>
              <a:t>5.1%</a:t>
            </a:r>
            <a:endParaRPr lang="en-US" sz="1300" dirty="0"/>
          </a:p>
        </p:txBody>
      </p:sp>
      <p:sp>
        <p:nvSpPr>
          <p:cNvPr id="11" name="Shape 9"/>
          <p:cNvSpPr/>
          <p:nvPr/>
        </p:nvSpPr>
        <p:spPr>
          <a:xfrm>
            <a:off x="548640" y="3072384"/>
            <a:ext cx="9144000" cy="0"/>
          </a:xfrm>
          <a:prstGeom prst="line">
            <a:avLst/>
          </a:prstGeom>
          <a:noFill/>
          <a:ln w="12700">
            <a:solidFill>
              <a:srgbClr val="D8DAE4"/>
            </a:solidFill>
            <a:prstDash val="solid"/>
          </a:ln>
        </p:spPr>
        <p:txBody>
          <a:bodyPr/>
          <a:lstStyle/>
          <a:p>
            <a:endParaRPr lang="en-US"/>
          </a:p>
        </p:txBody>
      </p:sp>
      <p:sp>
        <p:nvSpPr>
          <p:cNvPr id="12" name="Text 10"/>
          <p:cNvSpPr/>
          <p:nvPr/>
        </p:nvSpPr>
        <p:spPr>
          <a:xfrm>
            <a:off x="548640" y="3182112"/>
            <a:ext cx="4754880" cy="438912"/>
          </a:xfrm>
          <a:prstGeom prst="rect">
            <a:avLst/>
          </a:prstGeom>
          <a:noFill/>
          <a:ln/>
        </p:spPr>
        <p:txBody>
          <a:bodyPr wrap="square" lIns="0" tIns="0" rIns="0" bIns="0" rtlCol="0" anchor="ctr"/>
          <a:lstStyle/>
          <a:p>
            <a:pPr marL="0" indent="0">
              <a:buNone/>
            </a:pPr>
            <a:r>
              <a:rPr lang="en-US" sz="1300" dirty="0">
                <a:solidFill>
                  <a:srgbClr val="121838"/>
                </a:solidFill>
                <a:latin typeface="Calibri" pitchFamily="34" charset="0"/>
                <a:ea typeface="Calibri" pitchFamily="34" charset="-122"/>
                <a:cs typeface="Calibri" pitchFamily="34" charset="-120"/>
              </a:rPr>
              <a:t>Nausea</a:t>
            </a:r>
            <a:endParaRPr lang="en-US" sz="1300" dirty="0"/>
          </a:p>
        </p:txBody>
      </p:sp>
      <p:sp>
        <p:nvSpPr>
          <p:cNvPr id="13" name="Text 11"/>
          <p:cNvSpPr/>
          <p:nvPr/>
        </p:nvSpPr>
        <p:spPr>
          <a:xfrm>
            <a:off x="5303520" y="3182112"/>
            <a:ext cx="2377440" cy="438912"/>
          </a:xfrm>
          <a:prstGeom prst="rect">
            <a:avLst/>
          </a:prstGeom>
          <a:noFill/>
          <a:ln/>
        </p:spPr>
        <p:txBody>
          <a:bodyPr wrap="square" lIns="0" tIns="0" rIns="0" bIns="0" rtlCol="0" anchor="ctr"/>
          <a:lstStyle/>
          <a:p>
            <a:pPr marL="0" indent="0">
              <a:buNone/>
            </a:pPr>
            <a:r>
              <a:rPr lang="en-US" sz="1300" dirty="0">
                <a:solidFill>
                  <a:srgbClr val="6B7290"/>
                </a:solidFill>
                <a:latin typeface="Calibri" pitchFamily="34" charset="0"/>
                <a:ea typeface="Calibri" pitchFamily="34" charset="-122"/>
                <a:cs typeface="Calibri" pitchFamily="34" charset="-120"/>
              </a:rPr>
              <a:t>4.8%</a:t>
            </a:r>
            <a:endParaRPr lang="en-US" sz="1300" dirty="0"/>
          </a:p>
        </p:txBody>
      </p:sp>
      <p:sp>
        <p:nvSpPr>
          <p:cNvPr id="14" name="Text 12"/>
          <p:cNvSpPr/>
          <p:nvPr/>
        </p:nvSpPr>
        <p:spPr>
          <a:xfrm>
            <a:off x="7680960" y="3182112"/>
            <a:ext cx="2011680" cy="438912"/>
          </a:xfrm>
          <a:prstGeom prst="rect">
            <a:avLst/>
          </a:prstGeom>
          <a:noFill/>
          <a:ln/>
        </p:spPr>
        <p:txBody>
          <a:bodyPr wrap="square" lIns="0" tIns="0" rIns="0" bIns="0" rtlCol="0" anchor="ctr"/>
          <a:lstStyle/>
          <a:p>
            <a:pPr marL="0" indent="0">
              <a:buNone/>
            </a:pPr>
            <a:r>
              <a:rPr lang="en-US" sz="1300" dirty="0">
                <a:solidFill>
                  <a:srgbClr val="6B7290"/>
                </a:solidFill>
                <a:latin typeface="Calibri" pitchFamily="34" charset="0"/>
                <a:ea typeface="Calibri" pitchFamily="34" charset="-122"/>
                <a:cs typeface="Calibri" pitchFamily="34" charset="-120"/>
              </a:rPr>
              <a:t>3.9%</a:t>
            </a:r>
            <a:endParaRPr lang="en-US" sz="1300" dirty="0"/>
          </a:p>
        </p:txBody>
      </p:sp>
      <p:sp>
        <p:nvSpPr>
          <p:cNvPr id="15" name="Shape 13"/>
          <p:cNvSpPr/>
          <p:nvPr/>
        </p:nvSpPr>
        <p:spPr>
          <a:xfrm>
            <a:off x="548640" y="3675888"/>
            <a:ext cx="9144000" cy="0"/>
          </a:xfrm>
          <a:prstGeom prst="line">
            <a:avLst/>
          </a:prstGeom>
          <a:noFill/>
          <a:ln w="12700">
            <a:solidFill>
              <a:srgbClr val="D8DAE4"/>
            </a:solidFill>
            <a:prstDash val="solid"/>
          </a:ln>
        </p:spPr>
        <p:txBody>
          <a:bodyPr/>
          <a:lstStyle/>
          <a:p>
            <a:endParaRPr lang="en-US"/>
          </a:p>
        </p:txBody>
      </p:sp>
      <p:sp>
        <p:nvSpPr>
          <p:cNvPr id="16" name="Text 14"/>
          <p:cNvSpPr/>
          <p:nvPr/>
        </p:nvSpPr>
        <p:spPr>
          <a:xfrm>
            <a:off x="548640" y="3785616"/>
            <a:ext cx="4754880" cy="438912"/>
          </a:xfrm>
          <a:prstGeom prst="rect">
            <a:avLst/>
          </a:prstGeom>
          <a:noFill/>
          <a:ln/>
        </p:spPr>
        <p:txBody>
          <a:bodyPr wrap="square" lIns="0" tIns="0" rIns="0" bIns="0" rtlCol="0" anchor="ctr"/>
          <a:lstStyle/>
          <a:p>
            <a:pPr marL="0" indent="0">
              <a:buNone/>
            </a:pPr>
            <a:r>
              <a:rPr lang="en-US" sz="1300" dirty="0">
                <a:solidFill>
                  <a:srgbClr val="121838"/>
                </a:solidFill>
                <a:latin typeface="Calibri" pitchFamily="34" charset="0"/>
                <a:ea typeface="Calibri" pitchFamily="34" charset="-122"/>
                <a:cs typeface="Calibri" pitchFamily="34" charset="-120"/>
              </a:rPr>
              <a:t>Dizziness, mild</a:t>
            </a:r>
            <a:endParaRPr lang="en-US" sz="1300" dirty="0"/>
          </a:p>
        </p:txBody>
      </p:sp>
      <p:sp>
        <p:nvSpPr>
          <p:cNvPr id="17" name="Text 15"/>
          <p:cNvSpPr/>
          <p:nvPr/>
        </p:nvSpPr>
        <p:spPr>
          <a:xfrm>
            <a:off x="5303520" y="3785616"/>
            <a:ext cx="2377440" cy="438912"/>
          </a:xfrm>
          <a:prstGeom prst="rect">
            <a:avLst/>
          </a:prstGeom>
          <a:noFill/>
          <a:ln/>
        </p:spPr>
        <p:txBody>
          <a:bodyPr wrap="square" lIns="0" tIns="0" rIns="0" bIns="0" rtlCol="0" anchor="ctr"/>
          <a:lstStyle/>
          <a:p>
            <a:pPr marL="0" indent="0">
              <a:buNone/>
            </a:pPr>
            <a:r>
              <a:rPr lang="en-US" sz="1300" dirty="0">
                <a:solidFill>
                  <a:srgbClr val="6B7290"/>
                </a:solidFill>
                <a:latin typeface="Calibri" pitchFamily="34" charset="0"/>
                <a:ea typeface="Calibri" pitchFamily="34" charset="-122"/>
                <a:cs typeface="Calibri" pitchFamily="34" charset="-120"/>
              </a:rPr>
              <a:t>3.1%</a:t>
            </a:r>
            <a:endParaRPr lang="en-US" sz="1300" dirty="0"/>
          </a:p>
        </p:txBody>
      </p:sp>
      <p:sp>
        <p:nvSpPr>
          <p:cNvPr id="18" name="Text 16"/>
          <p:cNvSpPr/>
          <p:nvPr/>
        </p:nvSpPr>
        <p:spPr>
          <a:xfrm>
            <a:off x="7680960" y="3785616"/>
            <a:ext cx="2011680" cy="438912"/>
          </a:xfrm>
          <a:prstGeom prst="rect">
            <a:avLst/>
          </a:prstGeom>
          <a:noFill/>
          <a:ln/>
        </p:spPr>
        <p:txBody>
          <a:bodyPr wrap="square" lIns="0" tIns="0" rIns="0" bIns="0" rtlCol="0" anchor="ctr"/>
          <a:lstStyle/>
          <a:p>
            <a:pPr marL="0" indent="0">
              <a:buNone/>
            </a:pPr>
            <a:r>
              <a:rPr lang="en-US" sz="1300" dirty="0">
                <a:solidFill>
                  <a:srgbClr val="6B7290"/>
                </a:solidFill>
                <a:latin typeface="Calibri" pitchFamily="34" charset="0"/>
                <a:ea typeface="Calibri" pitchFamily="34" charset="-122"/>
                <a:cs typeface="Calibri" pitchFamily="34" charset="-120"/>
              </a:rPr>
              <a:t>2.4%</a:t>
            </a:r>
            <a:endParaRPr lang="en-US" sz="1300" dirty="0"/>
          </a:p>
        </p:txBody>
      </p:sp>
      <p:sp>
        <p:nvSpPr>
          <p:cNvPr id="19" name="Shape 17"/>
          <p:cNvSpPr/>
          <p:nvPr/>
        </p:nvSpPr>
        <p:spPr>
          <a:xfrm>
            <a:off x="548640" y="4279392"/>
            <a:ext cx="9144000" cy="0"/>
          </a:xfrm>
          <a:prstGeom prst="line">
            <a:avLst/>
          </a:prstGeom>
          <a:noFill/>
          <a:ln w="12700">
            <a:solidFill>
              <a:srgbClr val="D8DAE4"/>
            </a:solidFill>
            <a:prstDash val="solid"/>
          </a:ln>
        </p:spPr>
        <p:txBody>
          <a:bodyPr/>
          <a:lstStyle/>
          <a:p>
            <a:endParaRPr lang="en-US"/>
          </a:p>
        </p:txBody>
      </p:sp>
      <p:sp>
        <p:nvSpPr>
          <p:cNvPr id="20" name="Text 18"/>
          <p:cNvSpPr/>
          <p:nvPr/>
        </p:nvSpPr>
        <p:spPr>
          <a:xfrm>
            <a:off x="548640" y="4389120"/>
            <a:ext cx="4754880" cy="438912"/>
          </a:xfrm>
          <a:prstGeom prst="rect">
            <a:avLst/>
          </a:prstGeom>
          <a:noFill/>
          <a:ln/>
        </p:spPr>
        <p:txBody>
          <a:bodyPr wrap="square" lIns="0" tIns="0" rIns="0" bIns="0" rtlCol="0" anchor="ctr"/>
          <a:lstStyle/>
          <a:p>
            <a:pPr marL="0" indent="0">
              <a:buNone/>
            </a:pPr>
            <a:r>
              <a:rPr lang="en-US" sz="1300" dirty="0">
                <a:solidFill>
                  <a:srgbClr val="121838"/>
                </a:solidFill>
                <a:latin typeface="Calibri" pitchFamily="34" charset="0"/>
                <a:ea typeface="Calibri" pitchFamily="34" charset="-122"/>
                <a:cs typeface="Calibri" pitchFamily="34" charset="-120"/>
              </a:rPr>
              <a:t>ALT elevation &gt; 3× ULN</a:t>
            </a:r>
            <a:endParaRPr lang="en-US" sz="1300" dirty="0"/>
          </a:p>
        </p:txBody>
      </p:sp>
      <p:sp>
        <p:nvSpPr>
          <p:cNvPr id="21" name="Text 19"/>
          <p:cNvSpPr/>
          <p:nvPr/>
        </p:nvSpPr>
        <p:spPr>
          <a:xfrm>
            <a:off x="5303520" y="4389120"/>
            <a:ext cx="2377440" cy="438912"/>
          </a:xfrm>
          <a:prstGeom prst="rect">
            <a:avLst/>
          </a:prstGeom>
          <a:noFill/>
          <a:ln/>
        </p:spPr>
        <p:txBody>
          <a:bodyPr wrap="square" lIns="0" tIns="0" rIns="0" bIns="0" rtlCol="0" anchor="ctr"/>
          <a:lstStyle/>
          <a:p>
            <a:pPr marL="0" indent="0">
              <a:buNone/>
            </a:pPr>
            <a:r>
              <a:rPr lang="en-US" sz="1300" dirty="0">
                <a:solidFill>
                  <a:srgbClr val="6B7290"/>
                </a:solidFill>
                <a:latin typeface="Calibri" pitchFamily="34" charset="0"/>
                <a:ea typeface="Calibri" pitchFamily="34" charset="-122"/>
                <a:cs typeface="Calibri" pitchFamily="34" charset="-120"/>
              </a:rPr>
              <a:t>1.4%</a:t>
            </a:r>
            <a:endParaRPr lang="en-US" sz="1300" dirty="0"/>
          </a:p>
        </p:txBody>
      </p:sp>
      <p:sp>
        <p:nvSpPr>
          <p:cNvPr id="22" name="Text 20"/>
          <p:cNvSpPr/>
          <p:nvPr/>
        </p:nvSpPr>
        <p:spPr>
          <a:xfrm>
            <a:off x="7680960" y="4389120"/>
            <a:ext cx="2011680" cy="438912"/>
          </a:xfrm>
          <a:prstGeom prst="rect">
            <a:avLst/>
          </a:prstGeom>
          <a:noFill/>
          <a:ln/>
        </p:spPr>
        <p:txBody>
          <a:bodyPr wrap="square" lIns="0" tIns="0" rIns="0" bIns="0" rtlCol="0" anchor="ctr"/>
          <a:lstStyle/>
          <a:p>
            <a:pPr marL="0" indent="0">
              <a:buNone/>
            </a:pPr>
            <a:r>
              <a:rPr lang="en-US" sz="1300" dirty="0">
                <a:solidFill>
                  <a:srgbClr val="6B7290"/>
                </a:solidFill>
                <a:latin typeface="Calibri" pitchFamily="34" charset="0"/>
                <a:ea typeface="Calibri" pitchFamily="34" charset="-122"/>
                <a:cs typeface="Calibri" pitchFamily="34" charset="-120"/>
              </a:rPr>
              <a:t>0.6%</a:t>
            </a:r>
            <a:endParaRPr lang="en-US" sz="1300" dirty="0"/>
          </a:p>
        </p:txBody>
      </p:sp>
      <p:sp>
        <p:nvSpPr>
          <p:cNvPr id="23" name="Shape 21"/>
          <p:cNvSpPr/>
          <p:nvPr/>
        </p:nvSpPr>
        <p:spPr>
          <a:xfrm>
            <a:off x="548640" y="4882896"/>
            <a:ext cx="9144000" cy="0"/>
          </a:xfrm>
          <a:prstGeom prst="line">
            <a:avLst/>
          </a:prstGeom>
          <a:noFill/>
          <a:ln w="12700">
            <a:solidFill>
              <a:srgbClr val="D8DAE4"/>
            </a:solidFill>
            <a:prstDash val="solid"/>
          </a:ln>
        </p:spPr>
        <p:txBody>
          <a:bodyPr/>
          <a:lstStyle/>
          <a:p>
            <a:endParaRPr lang="en-US"/>
          </a:p>
        </p:txBody>
      </p:sp>
      <p:sp>
        <p:nvSpPr>
          <p:cNvPr id="24" name="Text 22"/>
          <p:cNvSpPr/>
          <p:nvPr/>
        </p:nvSpPr>
        <p:spPr>
          <a:xfrm>
            <a:off x="548640" y="4992624"/>
            <a:ext cx="4754880" cy="438912"/>
          </a:xfrm>
          <a:prstGeom prst="rect">
            <a:avLst/>
          </a:prstGeom>
          <a:noFill/>
          <a:ln/>
        </p:spPr>
        <p:txBody>
          <a:bodyPr wrap="square" lIns="0" tIns="0" rIns="0" bIns="0" rtlCol="0" anchor="ctr"/>
          <a:lstStyle/>
          <a:p>
            <a:pPr marL="0" indent="0">
              <a:buNone/>
            </a:pPr>
            <a:r>
              <a:rPr lang="en-US" sz="1300" dirty="0">
                <a:solidFill>
                  <a:srgbClr val="121838"/>
                </a:solidFill>
                <a:latin typeface="Calibri" pitchFamily="34" charset="0"/>
                <a:ea typeface="Calibri" pitchFamily="34" charset="-122"/>
                <a:cs typeface="Calibri" pitchFamily="34" charset="-120"/>
              </a:rPr>
              <a:t>Serious infection</a:t>
            </a:r>
            <a:endParaRPr lang="en-US" sz="1300" dirty="0"/>
          </a:p>
        </p:txBody>
      </p:sp>
      <p:sp>
        <p:nvSpPr>
          <p:cNvPr id="25" name="Text 23"/>
          <p:cNvSpPr/>
          <p:nvPr/>
        </p:nvSpPr>
        <p:spPr>
          <a:xfrm>
            <a:off x="5303520" y="4992624"/>
            <a:ext cx="2377440" cy="438912"/>
          </a:xfrm>
          <a:prstGeom prst="rect">
            <a:avLst/>
          </a:prstGeom>
          <a:noFill/>
          <a:ln/>
        </p:spPr>
        <p:txBody>
          <a:bodyPr wrap="square" lIns="0" tIns="0" rIns="0" bIns="0" rtlCol="0" anchor="ctr"/>
          <a:lstStyle/>
          <a:p>
            <a:pPr marL="0" indent="0">
              <a:buNone/>
            </a:pPr>
            <a:r>
              <a:rPr lang="en-US" sz="1300" dirty="0">
                <a:solidFill>
                  <a:srgbClr val="6B7290"/>
                </a:solidFill>
                <a:latin typeface="Calibri" pitchFamily="34" charset="0"/>
                <a:ea typeface="Calibri" pitchFamily="34" charset="-122"/>
                <a:cs typeface="Calibri" pitchFamily="34" charset="-120"/>
              </a:rPr>
              <a:t>0.7%</a:t>
            </a:r>
            <a:endParaRPr lang="en-US" sz="1300" dirty="0"/>
          </a:p>
        </p:txBody>
      </p:sp>
      <p:sp>
        <p:nvSpPr>
          <p:cNvPr id="26" name="Text 24"/>
          <p:cNvSpPr/>
          <p:nvPr/>
        </p:nvSpPr>
        <p:spPr>
          <a:xfrm>
            <a:off x="7680960" y="4992624"/>
            <a:ext cx="2011680" cy="438912"/>
          </a:xfrm>
          <a:prstGeom prst="rect">
            <a:avLst/>
          </a:prstGeom>
          <a:noFill/>
          <a:ln/>
        </p:spPr>
        <p:txBody>
          <a:bodyPr wrap="square" lIns="0" tIns="0" rIns="0" bIns="0" rtlCol="0" anchor="ctr"/>
          <a:lstStyle/>
          <a:p>
            <a:pPr marL="0" indent="0">
              <a:buNone/>
            </a:pPr>
            <a:r>
              <a:rPr lang="en-US" sz="1300" dirty="0">
                <a:solidFill>
                  <a:srgbClr val="6B7290"/>
                </a:solidFill>
                <a:latin typeface="Calibri" pitchFamily="34" charset="0"/>
                <a:ea typeface="Calibri" pitchFamily="34" charset="-122"/>
                <a:cs typeface="Calibri" pitchFamily="34" charset="-120"/>
              </a:rPr>
              <a:t>0.5%</a:t>
            </a:r>
            <a:endParaRPr lang="en-US" sz="1300" dirty="0"/>
          </a:p>
        </p:txBody>
      </p:sp>
      <p:sp>
        <p:nvSpPr>
          <p:cNvPr id="27" name="Shape 25"/>
          <p:cNvSpPr/>
          <p:nvPr/>
        </p:nvSpPr>
        <p:spPr>
          <a:xfrm>
            <a:off x="548640" y="5486400"/>
            <a:ext cx="9144000" cy="0"/>
          </a:xfrm>
          <a:prstGeom prst="line">
            <a:avLst/>
          </a:prstGeom>
          <a:noFill/>
          <a:ln w="12700">
            <a:solidFill>
              <a:srgbClr val="D8DAE4"/>
            </a:solidFill>
            <a:prstDash val="solid"/>
          </a:ln>
        </p:spPr>
        <p:txBody>
          <a:bodyPr/>
          <a:lstStyle/>
          <a:p>
            <a:endParaRPr lang="en-US"/>
          </a:p>
        </p:txBody>
      </p:sp>
      <p:sp>
        <p:nvSpPr>
          <p:cNvPr id="28" name="Text 26"/>
          <p:cNvSpPr/>
          <p:nvPr/>
        </p:nvSpPr>
        <p:spPr>
          <a:xfrm>
            <a:off x="548640" y="5760720"/>
            <a:ext cx="9144000" cy="548640"/>
          </a:xfrm>
          <a:prstGeom prst="rect">
            <a:avLst/>
          </a:prstGeom>
          <a:noFill/>
          <a:ln/>
        </p:spPr>
        <p:txBody>
          <a:bodyPr wrap="square" lIns="0" tIns="0" rIns="0" bIns="0" rtlCol="0" anchor="ctr"/>
          <a:lstStyle/>
          <a:p>
            <a:pPr marL="0" indent="0">
              <a:lnSpc>
                <a:spcPts val="1700"/>
              </a:lnSpc>
              <a:buNone/>
            </a:pPr>
            <a:r>
              <a:rPr lang="en-US" sz="1150" i="1" dirty="0">
                <a:solidFill>
                  <a:srgbClr val="966A6A"/>
                </a:solidFill>
                <a:latin typeface="Calibri" pitchFamily="34" charset="0"/>
                <a:ea typeface="Calibri" pitchFamily="34" charset="-122"/>
                <a:cs typeface="Calibri" pitchFamily="34" charset="-120"/>
              </a:rPr>
              <a:t>Contraindicated in known hypersensitivity to aurelvastat. Hepatic monitoring at baseline, week 4, and week 12. Caution with concomitant anti-inflammatory therapy.</a:t>
            </a:r>
            <a:endParaRPr lang="en-US" sz="1150" dirty="0"/>
          </a:p>
        </p:txBody>
      </p:sp>
      <p:sp>
        <p:nvSpPr>
          <p:cNvPr id="29" name="Text 27"/>
          <p:cNvSpPr/>
          <p:nvPr/>
        </p:nvSpPr>
        <p:spPr>
          <a:xfrm>
            <a:off x="548640" y="6437376"/>
            <a:ext cx="8778240" cy="274320"/>
          </a:xfrm>
          <a:prstGeom prst="rect">
            <a:avLst/>
          </a:prstGeom>
          <a:noFill/>
          <a:ln/>
        </p:spPr>
        <p:txBody>
          <a:bodyPr wrap="square" lIns="0" tIns="0" rIns="0" bIns="0" rtlCol="0" anchor="ctr"/>
          <a:lstStyle/>
          <a:p>
            <a:pPr marL="0" indent="0">
              <a:buNone/>
            </a:pPr>
            <a:r>
              <a:rPr lang="en-US" sz="850" dirty="0">
                <a:solidFill>
                  <a:srgbClr val="9CA2B8"/>
                </a:solidFill>
                <a:latin typeface="Calibri" pitchFamily="34" charset="0"/>
                <a:ea typeface="Calibri" pitchFamily="34" charset="-122"/>
                <a:cs typeface="Calibri" pitchFamily="34" charset="-120"/>
              </a:rPr>
              <a:t>AURELVA is a fictional product created for demonstration purposes. No such medicine, molecule, or clinical programme exists.</a:t>
            </a:r>
            <a:endParaRPr lang="en-US" sz="850" dirty="0"/>
          </a:p>
        </p:txBody>
      </p:sp>
      <p:sp>
        <p:nvSpPr>
          <p:cNvPr id="30" name="Text 28"/>
          <p:cNvSpPr/>
          <p:nvPr/>
        </p:nvSpPr>
        <p:spPr>
          <a:xfrm>
            <a:off x="11064240" y="6437376"/>
            <a:ext cx="548640" cy="274320"/>
          </a:xfrm>
          <a:prstGeom prst="rect">
            <a:avLst/>
          </a:prstGeom>
          <a:noFill/>
          <a:ln/>
        </p:spPr>
        <p:txBody>
          <a:bodyPr wrap="square" lIns="0" tIns="0" rIns="0" bIns="0" rtlCol="0" anchor="ctr"/>
          <a:lstStyle/>
          <a:p>
            <a:pPr marL="0" indent="0" algn="r">
              <a:buNone/>
            </a:pPr>
            <a:r>
              <a:rPr lang="en-US" sz="900" dirty="0">
                <a:solidFill>
                  <a:srgbClr val="9CA2B8"/>
                </a:solidFill>
                <a:latin typeface="Arial" pitchFamily="34" charset="0"/>
                <a:ea typeface="Arial" pitchFamily="34" charset="-122"/>
                <a:cs typeface="Arial" pitchFamily="34" charset="-120"/>
              </a:rPr>
              <a:t>11</a:t>
            </a:r>
            <a:endParaRPr lang="en-US"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75488"/>
            <a:ext cx="7315200" cy="256032"/>
          </a:xfrm>
          <a:prstGeom prst="rect">
            <a:avLst/>
          </a:prstGeom>
          <a:noFill/>
          <a:ln/>
        </p:spPr>
        <p:txBody>
          <a:bodyPr wrap="square" lIns="0" tIns="0" rIns="0" bIns="0" rtlCol="0" anchor="ctr"/>
          <a:lstStyle/>
          <a:p>
            <a:pPr marL="0" indent="0">
              <a:buNone/>
            </a:pPr>
            <a:r>
              <a:rPr lang="en-US" sz="1000" b="1" kern="0" spc="300" dirty="0">
                <a:solidFill>
                  <a:srgbClr val="966A6A"/>
                </a:solidFill>
                <a:latin typeface="Arial" pitchFamily="34" charset="0"/>
                <a:ea typeface="Arial" pitchFamily="34" charset="-122"/>
                <a:cs typeface="Arial" pitchFamily="34" charset="-120"/>
              </a:rPr>
              <a:t>TARGET PATIENT</a:t>
            </a:r>
            <a:endParaRPr lang="en-US" sz="1000" dirty="0"/>
          </a:p>
        </p:txBody>
      </p:sp>
      <p:sp>
        <p:nvSpPr>
          <p:cNvPr id="3" name="Text 1"/>
          <p:cNvSpPr/>
          <p:nvPr/>
        </p:nvSpPr>
        <p:spPr>
          <a:xfrm>
            <a:off x="548640" y="841248"/>
            <a:ext cx="10607040" cy="777240"/>
          </a:xfrm>
          <a:prstGeom prst="rect">
            <a:avLst/>
          </a:prstGeom>
          <a:noFill/>
          <a:ln/>
        </p:spPr>
        <p:txBody>
          <a:bodyPr wrap="square" lIns="0" tIns="0" rIns="0" bIns="0" rtlCol="0" anchor="ctr"/>
          <a:lstStyle/>
          <a:p>
            <a:pPr marL="0" indent="0">
              <a:buNone/>
            </a:pPr>
            <a:r>
              <a:rPr lang="en-US" sz="3400" b="1" dirty="0">
                <a:solidFill>
                  <a:srgbClr val="121838"/>
                </a:solidFill>
                <a:latin typeface="Arial" pitchFamily="34" charset="0"/>
                <a:ea typeface="Arial" pitchFamily="34" charset="-122"/>
                <a:cs typeface="Arial" pitchFamily="34" charset="-120"/>
              </a:rPr>
              <a:t>Who this is for</a:t>
            </a:r>
            <a:endParaRPr lang="en-US" sz="3400" dirty="0"/>
          </a:p>
        </p:txBody>
      </p:sp>
      <p:sp>
        <p:nvSpPr>
          <p:cNvPr id="4" name="Text 2"/>
          <p:cNvSpPr/>
          <p:nvPr/>
        </p:nvSpPr>
        <p:spPr>
          <a:xfrm>
            <a:off x="548640" y="1737360"/>
            <a:ext cx="5212080" cy="1097280"/>
          </a:xfrm>
          <a:prstGeom prst="rect">
            <a:avLst/>
          </a:prstGeom>
          <a:noFill/>
          <a:ln/>
        </p:spPr>
        <p:txBody>
          <a:bodyPr wrap="square" lIns="0" tIns="0" rIns="0" bIns="0" rtlCol="0" anchor="ctr"/>
          <a:lstStyle/>
          <a:p>
            <a:pPr marL="0" indent="0">
              <a:lnSpc>
                <a:spcPts val="2100"/>
              </a:lnSpc>
              <a:buNone/>
            </a:pPr>
            <a:r>
              <a:rPr lang="en-US" sz="1350" dirty="0">
                <a:solidFill>
                  <a:srgbClr val="6B7290"/>
                </a:solidFill>
                <a:latin typeface="Calibri" pitchFamily="34" charset="0"/>
                <a:ea typeface="Calibri" pitchFamily="34" charset="-122"/>
                <a:cs typeface="Calibri" pitchFamily="34" charset="-120"/>
              </a:rPr>
              <a:t>Adults with confirmed NIS whose symptom burden is concentrated in the first waking hour and who have not achieved adequate morning function on daytime-dosed therapy.</a:t>
            </a:r>
            <a:endParaRPr lang="en-US" sz="1350" dirty="0"/>
          </a:p>
        </p:txBody>
      </p:sp>
      <p:pic>
        <p:nvPicPr>
          <p:cNvPr id="5" name="Image 0" descr="img/hand_reach.png"/>
          <p:cNvPicPr>
            <a:picLocks noChangeAspect="1"/>
          </p:cNvPicPr>
          <p:nvPr/>
        </p:nvPicPr>
        <p:blipFill>
          <a:blip r:embed="rId3"/>
          <a:stretch>
            <a:fillRect/>
          </a:stretch>
        </p:blipFill>
        <p:spPr>
          <a:xfrm>
            <a:off x="548640" y="3017520"/>
            <a:ext cx="5212080" cy="2935224"/>
          </a:xfrm>
          <a:prstGeom prst="rect">
            <a:avLst/>
          </a:prstGeom>
        </p:spPr>
      </p:pic>
      <p:sp>
        <p:nvSpPr>
          <p:cNvPr id="6" name="Text 3"/>
          <p:cNvSpPr/>
          <p:nvPr/>
        </p:nvSpPr>
        <p:spPr>
          <a:xfrm>
            <a:off x="6492240" y="1737360"/>
            <a:ext cx="2377440" cy="274320"/>
          </a:xfrm>
          <a:prstGeom prst="rect">
            <a:avLst/>
          </a:prstGeom>
          <a:noFill/>
          <a:ln/>
        </p:spPr>
        <p:txBody>
          <a:bodyPr wrap="square" lIns="0" tIns="0" rIns="0" bIns="0" rtlCol="0" anchor="ctr"/>
          <a:lstStyle/>
          <a:p>
            <a:pPr marL="0" indent="0">
              <a:buNone/>
            </a:pPr>
            <a:r>
              <a:rPr lang="en-US" sz="1050" b="1" kern="0" spc="200" dirty="0">
                <a:solidFill>
                  <a:srgbClr val="966A6A"/>
                </a:solidFill>
                <a:latin typeface="Arial" pitchFamily="34" charset="0"/>
                <a:ea typeface="Arial" pitchFamily="34" charset="-122"/>
                <a:cs typeface="Arial" pitchFamily="34" charset="-120"/>
              </a:rPr>
              <a:t>AGE</a:t>
            </a:r>
            <a:endParaRPr lang="en-US" sz="1050" dirty="0"/>
          </a:p>
        </p:txBody>
      </p:sp>
      <p:sp>
        <p:nvSpPr>
          <p:cNvPr id="7" name="Text 4"/>
          <p:cNvSpPr/>
          <p:nvPr/>
        </p:nvSpPr>
        <p:spPr>
          <a:xfrm>
            <a:off x="6492240" y="2029968"/>
            <a:ext cx="5029200" cy="347472"/>
          </a:xfrm>
          <a:prstGeom prst="rect">
            <a:avLst/>
          </a:prstGeom>
          <a:noFill/>
          <a:ln/>
        </p:spPr>
        <p:txBody>
          <a:bodyPr wrap="square" lIns="0" tIns="0" rIns="0" bIns="0" rtlCol="0" anchor="ctr"/>
          <a:lstStyle/>
          <a:p>
            <a:pPr marL="0" indent="0">
              <a:buNone/>
            </a:pPr>
            <a:r>
              <a:rPr lang="en-US" sz="1350" dirty="0">
                <a:solidFill>
                  <a:srgbClr val="121838"/>
                </a:solidFill>
                <a:latin typeface="Calibri" pitchFamily="34" charset="0"/>
                <a:ea typeface="Calibri" pitchFamily="34" charset="-122"/>
                <a:cs typeface="Calibri" pitchFamily="34" charset="-120"/>
              </a:rPr>
              <a:t>18 years and older</a:t>
            </a:r>
            <a:endParaRPr lang="en-US" sz="1350" dirty="0"/>
          </a:p>
        </p:txBody>
      </p:sp>
      <p:sp>
        <p:nvSpPr>
          <p:cNvPr id="8" name="Shape 5"/>
          <p:cNvSpPr/>
          <p:nvPr/>
        </p:nvSpPr>
        <p:spPr>
          <a:xfrm>
            <a:off x="6492240" y="2450592"/>
            <a:ext cx="5029200" cy="0"/>
          </a:xfrm>
          <a:prstGeom prst="line">
            <a:avLst/>
          </a:prstGeom>
          <a:noFill/>
          <a:ln w="12700">
            <a:solidFill>
              <a:srgbClr val="D8DAE4"/>
            </a:solidFill>
            <a:prstDash val="solid"/>
          </a:ln>
        </p:spPr>
        <p:txBody>
          <a:bodyPr/>
          <a:lstStyle/>
          <a:p>
            <a:endParaRPr lang="en-US"/>
          </a:p>
        </p:txBody>
      </p:sp>
      <p:sp>
        <p:nvSpPr>
          <p:cNvPr id="9" name="Text 6"/>
          <p:cNvSpPr/>
          <p:nvPr/>
        </p:nvSpPr>
        <p:spPr>
          <a:xfrm>
            <a:off x="6492240" y="2606040"/>
            <a:ext cx="2377440" cy="274320"/>
          </a:xfrm>
          <a:prstGeom prst="rect">
            <a:avLst/>
          </a:prstGeom>
          <a:noFill/>
          <a:ln/>
        </p:spPr>
        <p:txBody>
          <a:bodyPr wrap="square" lIns="0" tIns="0" rIns="0" bIns="0" rtlCol="0" anchor="ctr"/>
          <a:lstStyle/>
          <a:p>
            <a:pPr marL="0" indent="0">
              <a:buNone/>
            </a:pPr>
            <a:r>
              <a:rPr lang="en-US" sz="1050" b="1" kern="0" spc="200" dirty="0">
                <a:solidFill>
                  <a:srgbClr val="966A6A"/>
                </a:solidFill>
                <a:latin typeface="Arial" pitchFamily="34" charset="0"/>
                <a:ea typeface="Arial" pitchFamily="34" charset="-122"/>
                <a:cs typeface="Arial" pitchFamily="34" charset="-120"/>
              </a:rPr>
              <a:t>DIAGNOSIS</a:t>
            </a:r>
            <a:endParaRPr lang="en-US" sz="1050" dirty="0"/>
          </a:p>
        </p:txBody>
      </p:sp>
      <p:sp>
        <p:nvSpPr>
          <p:cNvPr id="10" name="Text 7"/>
          <p:cNvSpPr/>
          <p:nvPr/>
        </p:nvSpPr>
        <p:spPr>
          <a:xfrm>
            <a:off x="6492240" y="2898648"/>
            <a:ext cx="5029200" cy="347472"/>
          </a:xfrm>
          <a:prstGeom prst="rect">
            <a:avLst/>
          </a:prstGeom>
          <a:noFill/>
          <a:ln/>
        </p:spPr>
        <p:txBody>
          <a:bodyPr wrap="square" lIns="0" tIns="0" rIns="0" bIns="0" rtlCol="0" anchor="ctr"/>
          <a:lstStyle/>
          <a:p>
            <a:pPr marL="0" indent="0">
              <a:buNone/>
            </a:pPr>
            <a:r>
              <a:rPr lang="en-US" sz="1350" dirty="0">
                <a:solidFill>
                  <a:srgbClr val="121838"/>
                </a:solidFill>
                <a:latin typeface="Calibri" pitchFamily="34" charset="0"/>
                <a:ea typeface="Calibri" pitchFamily="34" charset="-122"/>
                <a:cs typeface="Calibri" pitchFamily="34" charset="-120"/>
              </a:rPr>
              <a:t>Confirmed NIS, symptom duration ≥ 6 months</a:t>
            </a:r>
            <a:endParaRPr lang="en-US" sz="1350" dirty="0"/>
          </a:p>
        </p:txBody>
      </p:sp>
      <p:sp>
        <p:nvSpPr>
          <p:cNvPr id="11" name="Shape 8"/>
          <p:cNvSpPr/>
          <p:nvPr/>
        </p:nvSpPr>
        <p:spPr>
          <a:xfrm>
            <a:off x="6492240" y="3319272"/>
            <a:ext cx="5029200" cy="0"/>
          </a:xfrm>
          <a:prstGeom prst="line">
            <a:avLst/>
          </a:prstGeom>
          <a:noFill/>
          <a:ln w="12700">
            <a:solidFill>
              <a:srgbClr val="D8DAE4"/>
            </a:solidFill>
            <a:prstDash val="solid"/>
          </a:ln>
        </p:spPr>
        <p:txBody>
          <a:bodyPr/>
          <a:lstStyle/>
          <a:p>
            <a:endParaRPr lang="en-US"/>
          </a:p>
        </p:txBody>
      </p:sp>
      <p:sp>
        <p:nvSpPr>
          <p:cNvPr id="12" name="Text 9"/>
          <p:cNvSpPr/>
          <p:nvPr/>
        </p:nvSpPr>
        <p:spPr>
          <a:xfrm>
            <a:off x="6492240" y="3474720"/>
            <a:ext cx="2377440" cy="274320"/>
          </a:xfrm>
          <a:prstGeom prst="rect">
            <a:avLst/>
          </a:prstGeom>
          <a:noFill/>
          <a:ln/>
        </p:spPr>
        <p:txBody>
          <a:bodyPr wrap="square" lIns="0" tIns="0" rIns="0" bIns="0" rtlCol="0" anchor="ctr"/>
          <a:lstStyle/>
          <a:p>
            <a:pPr marL="0" indent="0">
              <a:buNone/>
            </a:pPr>
            <a:r>
              <a:rPr lang="en-US" sz="1050" b="1" kern="0" spc="200" dirty="0">
                <a:solidFill>
                  <a:srgbClr val="966A6A"/>
                </a:solidFill>
                <a:latin typeface="Arial" pitchFamily="34" charset="0"/>
                <a:ea typeface="Arial" pitchFamily="34" charset="-122"/>
                <a:cs typeface="Arial" pitchFamily="34" charset="-120"/>
              </a:rPr>
              <a:t>SEVERITY</a:t>
            </a:r>
            <a:endParaRPr lang="en-US" sz="1050" dirty="0"/>
          </a:p>
        </p:txBody>
      </p:sp>
      <p:sp>
        <p:nvSpPr>
          <p:cNvPr id="13" name="Text 10"/>
          <p:cNvSpPr/>
          <p:nvPr/>
        </p:nvSpPr>
        <p:spPr>
          <a:xfrm>
            <a:off x="6492240" y="3767328"/>
            <a:ext cx="5029200" cy="347472"/>
          </a:xfrm>
          <a:prstGeom prst="rect">
            <a:avLst/>
          </a:prstGeom>
          <a:noFill/>
          <a:ln/>
        </p:spPr>
        <p:txBody>
          <a:bodyPr wrap="square" lIns="0" tIns="0" rIns="0" bIns="0" rtlCol="0" anchor="ctr"/>
          <a:lstStyle/>
          <a:p>
            <a:pPr marL="0" indent="0">
              <a:buNone/>
            </a:pPr>
            <a:r>
              <a:rPr lang="en-US" sz="1350" dirty="0">
                <a:solidFill>
                  <a:srgbClr val="121838"/>
                </a:solidFill>
                <a:latin typeface="Calibri" pitchFamily="34" charset="0"/>
                <a:ea typeface="Calibri" pitchFamily="34" charset="-122"/>
                <a:cs typeface="Calibri" pitchFamily="34" charset="-120"/>
              </a:rPr>
              <a:t>Morning stiffness ≥ 45 minutes on most days</a:t>
            </a:r>
            <a:endParaRPr lang="en-US" sz="1350" dirty="0"/>
          </a:p>
        </p:txBody>
      </p:sp>
      <p:sp>
        <p:nvSpPr>
          <p:cNvPr id="14" name="Shape 11"/>
          <p:cNvSpPr/>
          <p:nvPr/>
        </p:nvSpPr>
        <p:spPr>
          <a:xfrm>
            <a:off x="6492240" y="4187952"/>
            <a:ext cx="5029200" cy="0"/>
          </a:xfrm>
          <a:prstGeom prst="line">
            <a:avLst/>
          </a:prstGeom>
          <a:noFill/>
          <a:ln w="12700">
            <a:solidFill>
              <a:srgbClr val="D8DAE4"/>
            </a:solidFill>
            <a:prstDash val="solid"/>
          </a:ln>
        </p:spPr>
        <p:txBody>
          <a:bodyPr/>
          <a:lstStyle/>
          <a:p>
            <a:endParaRPr lang="en-US"/>
          </a:p>
        </p:txBody>
      </p:sp>
      <p:sp>
        <p:nvSpPr>
          <p:cNvPr id="15" name="Text 12"/>
          <p:cNvSpPr/>
          <p:nvPr/>
        </p:nvSpPr>
        <p:spPr>
          <a:xfrm>
            <a:off x="6492240" y="4343400"/>
            <a:ext cx="2377440" cy="274320"/>
          </a:xfrm>
          <a:prstGeom prst="rect">
            <a:avLst/>
          </a:prstGeom>
          <a:noFill/>
          <a:ln/>
        </p:spPr>
        <p:txBody>
          <a:bodyPr wrap="square" lIns="0" tIns="0" rIns="0" bIns="0" rtlCol="0" anchor="ctr"/>
          <a:lstStyle/>
          <a:p>
            <a:pPr marL="0" indent="0">
              <a:buNone/>
            </a:pPr>
            <a:r>
              <a:rPr lang="en-US" sz="1050" b="1" kern="0" spc="200" dirty="0">
                <a:solidFill>
                  <a:srgbClr val="966A6A"/>
                </a:solidFill>
                <a:latin typeface="Arial" pitchFamily="34" charset="0"/>
                <a:ea typeface="Arial" pitchFamily="34" charset="-122"/>
                <a:cs typeface="Arial" pitchFamily="34" charset="-120"/>
              </a:rPr>
              <a:t>PRIOR THERAPY</a:t>
            </a:r>
            <a:endParaRPr lang="en-US" sz="1050" dirty="0"/>
          </a:p>
        </p:txBody>
      </p:sp>
      <p:sp>
        <p:nvSpPr>
          <p:cNvPr id="16" name="Text 13"/>
          <p:cNvSpPr/>
          <p:nvPr/>
        </p:nvSpPr>
        <p:spPr>
          <a:xfrm>
            <a:off x="6492240" y="4636008"/>
            <a:ext cx="5029200" cy="347472"/>
          </a:xfrm>
          <a:prstGeom prst="rect">
            <a:avLst/>
          </a:prstGeom>
          <a:noFill/>
          <a:ln/>
        </p:spPr>
        <p:txBody>
          <a:bodyPr wrap="square" lIns="0" tIns="0" rIns="0" bIns="0" rtlCol="0" anchor="ctr"/>
          <a:lstStyle/>
          <a:p>
            <a:pPr marL="0" indent="0">
              <a:buNone/>
            </a:pPr>
            <a:r>
              <a:rPr lang="en-US" sz="1350" dirty="0">
                <a:solidFill>
                  <a:srgbClr val="121838"/>
                </a:solidFill>
                <a:latin typeface="Calibri" pitchFamily="34" charset="0"/>
                <a:ea typeface="Calibri" pitchFamily="34" charset="-122"/>
                <a:cs typeface="Calibri" pitchFamily="34" charset="-120"/>
              </a:rPr>
              <a:t>Inadequate response to at least one daytime-dosed agent</a:t>
            </a:r>
            <a:endParaRPr lang="en-US" sz="1350" dirty="0"/>
          </a:p>
        </p:txBody>
      </p:sp>
      <p:sp>
        <p:nvSpPr>
          <p:cNvPr id="17" name="Shape 14"/>
          <p:cNvSpPr/>
          <p:nvPr/>
        </p:nvSpPr>
        <p:spPr>
          <a:xfrm>
            <a:off x="6492240" y="5056632"/>
            <a:ext cx="5029200" cy="0"/>
          </a:xfrm>
          <a:prstGeom prst="line">
            <a:avLst/>
          </a:prstGeom>
          <a:noFill/>
          <a:ln w="12700">
            <a:solidFill>
              <a:srgbClr val="D8DAE4"/>
            </a:solidFill>
            <a:prstDash val="solid"/>
          </a:ln>
        </p:spPr>
        <p:txBody>
          <a:bodyPr/>
          <a:lstStyle/>
          <a:p>
            <a:endParaRPr lang="en-US"/>
          </a:p>
        </p:txBody>
      </p:sp>
      <p:sp>
        <p:nvSpPr>
          <p:cNvPr id="18" name="Text 15"/>
          <p:cNvSpPr/>
          <p:nvPr/>
        </p:nvSpPr>
        <p:spPr>
          <a:xfrm>
            <a:off x="6492240" y="5212080"/>
            <a:ext cx="2377440" cy="274320"/>
          </a:xfrm>
          <a:prstGeom prst="rect">
            <a:avLst/>
          </a:prstGeom>
          <a:noFill/>
          <a:ln/>
        </p:spPr>
        <p:txBody>
          <a:bodyPr wrap="square" lIns="0" tIns="0" rIns="0" bIns="0" rtlCol="0" anchor="ctr"/>
          <a:lstStyle/>
          <a:p>
            <a:pPr marL="0" indent="0">
              <a:buNone/>
            </a:pPr>
            <a:r>
              <a:rPr lang="en-US" sz="1050" b="1" kern="0" spc="200" dirty="0">
                <a:solidFill>
                  <a:srgbClr val="966A6A"/>
                </a:solidFill>
                <a:latin typeface="Arial" pitchFamily="34" charset="0"/>
                <a:ea typeface="Arial" pitchFamily="34" charset="-122"/>
                <a:cs typeface="Arial" pitchFamily="34" charset="-120"/>
              </a:rPr>
              <a:t>HEPATIC</a:t>
            </a:r>
            <a:endParaRPr lang="en-US" sz="1050" dirty="0"/>
          </a:p>
        </p:txBody>
      </p:sp>
      <p:sp>
        <p:nvSpPr>
          <p:cNvPr id="19" name="Text 16"/>
          <p:cNvSpPr/>
          <p:nvPr/>
        </p:nvSpPr>
        <p:spPr>
          <a:xfrm>
            <a:off x="6492240" y="5504688"/>
            <a:ext cx="5029200" cy="347472"/>
          </a:xfrm>
          <a:prstGeom prst="rect">
            <a:avLst/>
          </a:prstGeom>
          <a:noFill/>
          <a:ln/>
        </p:spPr>
        <p:txBody>
          <a:bodyPr wrap="square" lIns="0" tIns="0" rIns="0" bIns="0" rtlCol="0" anchor="ctr"/>
          <a:lstStyle/>
          <a:p>
            <a:pPr marL="0" indent="0">
              <a:buNone/>
            </a:pPr>
            <a:r>
              <a:rPr lang="en-US" sz="1350" dirty="0">
                <a:solidFill>
                  <a:srgbClr val="121838"/>
                </a:solidFill>
                <a:latin typeface="Calibri" pitchFamily="34" charset="0"/>
                <a:ea typeface="Calibri" pitchFamily="34" charset="-122"/>
                <a:cs typeface="Calibri" pitchFamily="34" charset="-120"/>
              </a:rPr>
              <a:t>Baseline ALT within normal range</a:t>
            </a:r>
            <a:endParaRPr lang="en-US" sz="1350" dirty="0"/>
          </a:p>
        </p:txBody>
      </p:sp>
      <p:sp>
        <p:nvSpPr>
          <p:cNvPr id="20" name="Text 17"/>
          <p:cNvSpPr/>
          <p:nvPr/>
        </p:nvSpPr>
        <p:spPr>
          <a:xfrm>
            <a:off x="548640" y="6437376"/>
            <a:ext cx="8778240" cy="274320"/>
          </a:xfrm>
          <a:prstGeom prst="rect">
            <a:avLst/>
          </a:prstGeom>
          <a:noFill/>
          <a:ln/>
        </p:spPr>
        <p:txBody>
          <a:bodyPr wrap="square" lIns="0" tIns="0" rIns="0" bIns="0" rtlCol="0" anchor="ctr"/>
          <a:lstStyle/>
          <a:p>
            <a:pPr marL="0" indent="0">
              <a:buNone/>
            </a:pPr>
            <a:r>
              <a:rPr lang="en-US" sz="850" dirty="0">
                <a:solidFill>
                  <a:srgbClr val="9CA2B8"/>
                </a:solidFill>
                <a:latin typeface="Calibri" pitchFamily="34" charset="0"/>
                <a:ea typeface="Calibri" pitchFamily="34" charset="-122"/>
                <a:cs typeface="Calibri" pitchFamily="34" charset="-120"/>
              </a:rPr>
              <a:t>AURELVA is a fictional product created for demonstration purposes. No such medicine, molecule, or clinical programme exists.</a:t>
            </a:r>
            <a:endParaRPr lang="en-US" sz="850" dirty="0"/>
          </a:p>
        </p:txBody>
      </p:sp>
      <p:sp>
        <p:nvSpPr>
          <p:cNvPr id="21" name="Text 18"/>
          <p:cNvSpPr/>
          <p:nvPr/>
        </p:nvSpPr>
        <p:spPr>
          <a:xfrm>
            <a:off x="11064240" y="6437376"/>
            <a:ext cx="548640" cy="274320"/>
          </a:xfrm>
          <a:prstGeom prst="rect">
            <a:avLst/>
          </a:prstGeom>
          <a:noFill/>
          <a:ln/>
        </p:spPr>
        <p:txBody>
          <a:bodyPr wrap="square" lIns="0" tIns="0" rIns="0" bIns="0" rtlCol="0" anchor="ctr"/>
          <a:lstStyle/>
          <a:p>
            <a:pPr marL="0" indent="0" algn="r">
              <a:buNone/>
            </a:pPr>
            <a:r>
              <a:rPr lang="en-US" sz="900" dirty="0">
                <a:solidFill>
                  <a:srgbClr val="9CA2B8"/>
                </a:solidFill>
                <a:latin typeface="Arial" pitchFamily="34" charset="0"/>
                <a:ea typeface="Arial" pitchFamily="34" charset="-122"/>
                <a:cs typeface="Arial" pitchFamily="34" charset="-120"/>
              </a:rPr>
              <a:t>12</a:t>
            </a:r>
            <a:endParaRPr lang="en-US" sz="9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75488"/>
            <a:ext cx="7315200" cy="256032"/>
          </a:xfrm>
          <a:prstGeom prst="rect">
            <a:avLst/>
          </a:prstGeom>
          <a:noFill/>
          <a:ln/>
        </p:spPr>
        <p:txBody>
          <a:bodyPr wrap="square" lIns="0" tIns="0" rIns="0" bIns="0" rtlCol="0" anchor="ctr"/>
          <a:lstStyle/>
          <a:p>
            <a:pPr marL="0" indent="0">
              <a:buNone/>
            </a:pPr>
            <a:r>
              <a:rPr lang="en-US" sz="1000" b="1" kern="0" spc="300" dirty="0">
                <a:solidFill>
                  <a:srgbClr val="966A6A"/>
                </a:solidFill>
                <a:latin typeface="Arial" pitchFamily="34" charset="0"/>
                <a:ea typeface="Arial" pitchFamily="34" charset="-122"/>
                <a:cs typeface="Arial" pitchFamily="34" charset="-120"/>
              </a:rPr>
              <a:t>PRESENTATION</a:t>
            </a:r>
            <a:endParaRPr lang="en-US" sz="1000" dirty="0"/>
          </a:p>
        </p:txBody>
      </p:sp>
      <p:sp>
        <p:nvSpPr>
          <p:cNvPr id="3" name="Text 1"/>
          <p:cNvSpPr/>
          <p:nvPr/>
        </p:nvSpPr>
        <p:spPr>
          <a:xfrm>
            <a:off x="548640" y="841248"/>
            <a:ext cx="10607040" cy="777240"/>
          </a:xfrm>
          <a:prstGeom prst="rect">
            <a:avLst/>
          </a:prstGeom>
          <a:noFill/>
          <a:ln/>
        </p:spPr>
        <p:txBody>
          <a:bodyPr wrap="square" lIns="0" tIns="0" rIns="0" bIns="0" rtlCol="0" anchor="ctr"/>
          <a:lstStyle/>
          <a:p>
            <a:pPr marL="0" indent="0">
              <a:buNone/>
            </a:pPr>
            <a:r>
              <a:rPr lang="en-US" sz="3400" b="1" dirty="0">
                <a:solidFill>
                  <a:srgbClr val="121838"/>
                </a:solidFill>
                <a:latin typeface="Arial" pitchFamily="34" charset="0"/>
                <a:ea typeface="Arial" pitchFamily="34" charset="-122"/>
                <a:cs typeface="Arial" pitchFamily="34" charset="-120"/>
              </a:rPr>
              <a:t>Packaging system</a:t>
            </a:r>
            <a:endParaRPr lang="en-US" sz="3400" dirty="0"/>
          </a:p>
        </p:txBody>
      </p:sp>
      <p:pic>
        <p:nvPicPr>
          <p:cNvPr id="4" name="Image 0" descr="img/AURELVA_carton_front.png"/>
          <p:cNvPicPr>
            <a:picLocks noChangeAspect="1"/>
          </p:cNvPicPr>
          <p:nvPr/>
        </p:nvPicPr>
        <p:blipFill>
          <a:blip r:embed="rId3"/>
          <a:stretch>
            <a:fillRect/>
          </a:stretch>
        </p:blipFill>
        <p:spPr>
          <a:xfrm>
            <a:off x="548640" y="2011680"/>
            <a:ext cx="1691640" cy="3383280"/>
          </a:xfrm>
          <a:prstGeom prst="rect">
            <a:avLst/>
          </a:prstGeom>
        </p:spPr>
      </p:pic>
      <p:pic>
        <p:nvPicPr>
          <p:cNvPr id="5" name="Image 1" descr="img/AURELVA_carton_side.png"/>
          <p:cNvPicPr>
            <a:picLocks noChangeAspect="1"/>
          </p:cNvPicPr>
          <p:nvPr/>
        </p:nvPicPr>
        <p:blipFill>
          <a:blip r:embed="rId4"/>
          <a:stretch>
            <a:fillRect/>
          </a:stretch>
        </p:blipFill>
        <p:spPr>
          <a:xfrm>
            <a:off x="2377440" y="2011680"/>
            <a:ext cx="749808" cy="3383280"/>
          </a:xfrm>
          <a:prstGeom prst="rect">
            <a:avLst/>
          </a:prstGeom>
        </p:spPr>
      </p:pic>
      <p:pic>
        <p:nvPicPr>
          <p:cNvPr id="6" name="Image 2" descr="img/AURELVA_blister.png"/>
          <p:cNvPicPr>
            <a:picLocks noChangeAspect="1"/>
          </p:cNvPicPr>
          <p:nvPr/>
        </p:nvPicPr>
        <p:blipFill>
          <a:blip r:embed="rId5"/>
          <a:stretch>
            <a:fillRect/>
          </a:stretch>
        </p:blipFill>
        <p:spPr>
          <a:xfrm>
            <a:off x="3566160" y="2011680"/>
            <a:ext cx="3931920" cy="1627632"/>
          </a:xfrm>
          <a:prstGeom prst="rect">
            <a:avLst/>
          </a:prstGeom>
        </p:spPr>
      </p:pic>
      <p:pic>
        <p:nvPicPr>
          <p:cNvPr id="7" name="Image 3" descr="img/AURELVA_capsule.png"/>
          <p:cNvPicPr>
            <a:picLocks noChangeAspect="1"/>
          </p:cNvPicPr>
          <p:nvPr/>
        </p:nvPicPr>
        <p:blipFill>
          <a:blip r:embed="rId6"/>
          <a:stretch>
            <a:fillRect/>
          </a:stretch>
        </p:blipFill>
        <p:spPr>
          <a:xfrm>
            <a:off x="3566160" y="3931920"/>
            <a:ext cx="3291840" cy="1143000"/>
          </a:xfrm>
          <a:prstGeom prst="rect">
            <a:avLst/>
          </a:prstGeom>
        </p:spPr>
      </p:pic>
      <p:sp>
        <p:nvSpPr>
          <p:cNvPr id="8" name="Text 2"/>
          <p:cNvSpPr/>
          <p:nvPr/>
        </p:nvSpPr>
        <p:spPr>
          <a:xfrm>
            <a:off x="548640" y="5486400"/>
            <a:ext cx="2743200" cy="274320"/>
          </a:xfrm>
          <a:prstGeom prst="rect">
            <a:avLst/>
          </a:prstGeom>
          <a:noFill/>
          <a:ln/>
        </p:spPr>
        <p:txBody>
          <a:bodyPr wrap="square" lIns="0" tIns="0" rIns="0" bIns="0" rtlCol="0" anchor="ctr"/>
          <a:lstStyle/>
          <a:p>
            <a:pPr marL="0" indent="0">
              <a:buNone/>
            </a:pPr>
            <a:r>
              <a:rPr lang="en-US" sz="1050" dirty="0">
                <a:solidFill>
                  <a:srgbClr val="6B7290"/>
                </a:solidFill>
                <a:latin typeface="Calibri" pitchFamily="34" charset="0"/>
                <a:ea typeface="Calibri" pitchFamily="34" charset="-122"/>
                <a:cs typeface="Calibri" pitchFamily="34" charset="-120"/>
              </a:rPr>
              <a:t>Carton  ·  45 × 90 × 20 mm</a:t>
            </a:r>
            <a:endParaRPr lang="en-US" sz="1050" dirty="0"/>
          </a:p>
        </p:txBody>
      </p:sp>
      <p:sp>
        <p:nvSpPr>
          <p:cNvPr id="9" name="Text 3"/>
          <p:cNvSpPr/>
          <p:nvPr/>
        </p:nvSpPr>
        <p:spPr>
          <a:xfrm>
            <a:off x="3566160" y="3657600"/>
            <a:ext cx="3657600" cy="274320"/>
          </a:xfrm>
          <a:prstGeom prst="rect">
            <a:avLst/>
          </a:prstGeom>
          <a:noFill/>
          <a:ln/>
        </p:spPr>
        <p:txBody>
          <a:bodyPr wrap="square" lIns="0" tIns="0" rIns="0" bIns="0" rtlCol="0" anchor="ctr"/>
          <a:lstStyle/>
          <a:p>
            <a:pPr marL="0" indent="0">
              <a:buNone/>
            </a:pPr>
            <a:r>
              <a:rPr lang="en-US" sz="1050" dirty="0">
                <a:solidFill>
                  <a:srgbClr val="6B7290"/>
                </a:solidFill>
                <a:latin typeface="Calibri" pitchFamily="34" charset="0"/>
                <a:ea typeface="Calibri" pitchFamily="34" charset="-122"/>
                <a:cs typeface="Calibri" pitchFamily="34" charset="-120"/>
              </a:rPr>
              <a:t>Blister  ·  10 per strip, 3 strips</a:t>
            </a:r>
            <a:endParaRPr lang="en-US" sz="1050" dirty="0"/>
          </a:p>
        </p:txBody>
      </p:sp>
      <p:sp>
        <p:nvSpPr>
          <p:cNvPr id="10" name="Text 4"/>
          <p:cNvSpPr/>
          <p:nvPr/>
        </p:nvSpPr>
        <p:spPr>
          <a:xfrm>
            <a:off x="3566160" y="5120640"/>
            <a:ext cx="3657600" cy="274320"/>
          </a:xfrm>
          <a:prstGeom prst="rect">
            <a:avLst/>
          </a:prstGeom>
          <a:noFill/>
          <a:ln/>
        </p:spPr>
        <p:txBody>
          <a:bodyPr wrap="square" lIns="0" tIns="0" rIns="0" bIns="0" rtlCol="0" anchor="ctr"/>
          <a:lstStyle/>
          <a:p>
            <a:pPr marL="0" indent="0">
              <a:buNone/>
            </a:pPr>
            <a:r>
              <a:rPr lang="en-US" sz="1050" dirty="0">
                <a:solidFill>
                  <a:srgbClr val="6B7290"/>
                </a:solidFill>
                <a:latin typeface="Calibri" pitchFamily="34" charset="0"/>
                <a:ea typeface="Calibri" pitchFamily="34" charset="-122"/>
                <a:cs typeface="Calibri" pitchFamily="34" charset="-120"/>
              </a:rPr>
              <a:t>Capsule  ·  imprint AVA 20</a:t>
            </a:r>
            <a:endParaRPr lang="en-US" sz="1050" dirty="0"/>
          </a:p>
        </p:txBody>
      </p:sp>
      <p:sp>
        <p:nvSpPr>
          <p:cNvPr id="11" name="Text 5"/>
          <p:cNvSpPr/>
          <p:nvPr/>
        </p:nvSpPr>
        <p:spPr>
          <a:xfrm>
            <a:off x="7955280" y="2148840"/>
            <a:ext cx="3657600" cy="292608"/>
          </a:xfrm>
          <a:prstGeom prst="rect">
            <a:avLst/>
          </a:prstGeom>
          <a:noFill/>
          <a:ln/>
        </p:spPr>
        <p:txBody>
          <a:bodyPr wrap="square" lIns="0" tIns="0" rIns="0" bIns="0" rtlCol="0" anchor="ctr"/>
          <a:lstStyle/>
          <a:p>
            <a:pPr marL="0" indent="0">
              <a:buNone/>
            </a:pPr>
            <a:r>
              <a:rPr lang="en-US" sz="1300" b="1" dirty="0">
                <a:solidFill>
                  <a:srgbClr val="1A224E"/>
                </a:solidFill>
                <a:latin typeface="Arial" pitchFamily="34" charset="0"/>
                <a:ea typeface="Arial" pitchFamily="34" charset="-122"/>
                <a:cs typeface="Arial" pitchFamily="34" charset="-120"/>
              </a:rPr>
              <a:t>Colour system</a:t>
            </a:r>
            <a:endParaRPr lang="en-US" sz="1300" dirty="0"/>
          </a:p>
        </p:txBody>
      </p:sp>
      <p:sp>
        <p:nvSpPr>
          <p:cNvPr id="12" name="Text 6"/>
          <p:cNvSpPr/>
          <p:nvPr/>
        </p:nvSpPr>
        <p:spPr>
          <a:xfrm>
            <a:off x="7955280" y="2459736"/>
            <a:ext cx="3657600" cy="777240"/>
          </a:xfrm>
          <a:prstGeom prst="rect">
            <a:avLst/>
          </a:prstGeom>
          <a:noFill/>
          <a:ln/>
        </p:spPr>
        <p:txBody>
          <a:bodyPr wrap="square" lIns="0" tIns="0" rIns="0" bIns="0" rtlCol="0" anchor="ctr"/>
          <a:lstStyle/>
          <a:p>
            <a:pPr marL="0" indent="0">
              <a:lnSpc>
                <a:spcPts val="1700"/>
              </a:lnSpc>
              <a:buNone/>
            </a:pPr>
            <a:r>
              <a:rPr lang="en-US" sz="1150" dirty="0">
                <a:solidFill>
                  <a:srgbClr val="6B7290"/>
                </a:solidFill>
                <a:latin typeface="Calibri" pitchFamily="34" charset="0"/>
                <a:ea typeface="Calibri" pitchFamily="34" charset="-122"/>
                <a:cs typeface="Calibri" pitchFamily="34" charset="-120"/>
              </a:rPr>
              <a:t>A vertical gradient from deep indigo at the carton base to warm amber at the head — night into morning, carried across every surface.</a:t>
            </a:r>
            <a:endParaRPr lang="en-US" sz="1150" dirty="0"/>
          </a:p>
        </p:txBody>
      </p:sp>
      <p:sp>
        <p:nvSpPr>
          <p:cNvPr id="13" name="Text 7"/>
          <p:cNvSpPr/>
          <p:nvPr/>
        </p:nvSpPr>
        <p:spPr>
          <a:xfrm>
            <a:off x="7955280" y="3264408"/>
            <a:ext cx="3657600" cy="292608"/>
          </a:xfrm>
          <a:prstGeom prst="rect">
            <a:avLst/>
          </a:prstGeom>
          <a:noFill/>
          <a:ln/>
        </p:spPr>
        <p:txBody>
          <a:bodyPr wrap="square" lIns="0" tIns="0" rIns="0" bIns="0" rtlCol="0" anchor="ctr"/>
          <a:lstStyle/>
          <a:p>
            <a:pPr marL="0" indent="0">
              <a:buNone/>
            </a:pPr>
            <a:r>
              <a:rPr lang="en-US" sz="1300" b="1" dirty="0">
                <a:solidFill>
                  <a:srgbClr val="1A224E"/>
                </a:solidFill>
                <a:latin typeface="Arial" pitchFamily="34" charset="0"/>
                <a:ea typeface="Arial" pitchFamily="34" charset="-122"/>
                <a:cs typeface="Arial" pitchFamily="34" charset="-120"/>
              </a:rPr>
              <a:t>Identity mark</a:t>
            </a:r>
            <a:endParaRPr lang="en-US" sz="1300" dirty="0"/>
          </a:p>
        </p:txBody>
      </p:sp>
      <p:sp>
        <p:nvSpPr>
          <p:cNvPr id="14" name="Text 8"/>
          <p:cNvSpPr/>
          <p:nvPr/>
        </p:nvSpPr>
        <p:spPr>
          <a:xfrm>
            <a:off x="7955280" y="3575304"/>
            <a:ext cx="3657600" cy="777240"/>
          </a:xfrm>
          <a:prstGeom prst="rect">
            <a:avLst/>
          </a:prstGeom>
          <a:noFill/>
          <a:ln/>
        </p:spPr>
        <p:txBody>
          <a:bodyPr wrap="square" lIns="0" tIns="0" rIns="0" bIns="0" rtlCol="0" anchor="ctr"/>
          <a:lstStyle/>
          <a:p>
            <a:pPr marL="0" indent="0">
              <a:lnSpc>
                <a:spcPts val="1700"/>
              </a:lnSpc>
              <a:buNone/>
            </a:pPr>
            <a:r>
              <a:rPr lang="en-US" sz="1150" dirty="0">
                <a:solidFill>
                  <a:srgbClr val="6B7290"/>
                </a:solidFill>
                <a:latin typeface="Calibri" pitchFamily="34" charset="0"/>
                <a:ea typeface="Calibri" pitchFamily="34" charset="-122"/>
                <a:cs typeface="Calibri" pitchFamily="34" charset="-120"/>
              </a:rPr>
              <a:t>A horizon with a rising disc. Legible at blister scale and at pack-shot scale without redrawing.</a:t>
            </a:r>
            <a:endParaRPr lang="en-US" sz="1150" dirty="0"/>
          </a:p>
        </p:txBody>
      </p:sp>
      <p:sp>
        <p:nvSpPr>
          <p:cNvPr id="15" name="Text 9"/>
          <p:cNvSpPr/>
          <p:nvPr/>
        </p:nvSpPr>
        <p:spPr>
          <a:xfrm>
            <a:off x="7955280" y="4379976"/>
            <a:ext cx="3657600" cy="292608"/>
          </a:xfrm>
          <a:prstGeom prst="rect">
            <a:avLst/>
          </a:prstGeom>
          <a:noFill/>
          <a:ln/>
        </p:spPr>
        <p:txBody>
          <a:bodyPr wrap="square" lIns="0" tIns="0" rIns="0" bIns="0" rtlCol="0" anchor="ctr"/>
          <a:lstStyle/>
          <a:p>
            <a:pPr marL="0" indent="0">
              <a:buNone/>
            </a:pPr>
            <a:r>
              <a:rPr lang="en-US" sz="1300" b="1" dirty="0">
                <a:solidFill>
                  <a:srgbClr val="1A224E"/>
                </a:solidFill>
                <a:latin typeface="Arial" pitchFamily="34" charset="0"/>
                <a:ea typeface="Arial" pitchFamily="34" charset="-122"/>
                <a:cs typeface="Arial" pitchFamily="34" charset="-120"/>
              </a:rPr>
              <a:t>Typographic hierarchy</a:t>
            </a:r>
            <a:endParaRPr lang="en-US" sz="1300" dirty="0"/>
          </a:p>
        </p:txBody>
      </p:sp>
      <p:sp>
        <p:nvSpPr>
          <p:cNvPr id="16" name="Text 10"/>
          <p:cNvSpPr/>
          <p:nvPr/>
        </p:nvSpPr>
        <p:spPr>
          <a:xfrm>
            <a:off x="7955280" y="4690872"/>
            <a:ext cx="3657600" cy="777240"/>
          </a:xfrm>
          <a:prstGeom prst="rect">
            <a:avLst/>
          </a:prstGeom>
          <a:noFill/>
          <a:ln/>
        </p:spPr>
        <p:txBody>
          <a:bodyPr wrap="square" lIns="0" tIns="0" rIns="0" bIns="0" rtlCol="0" anchor="ctr"/>
          <a:lstStyle/>
          <a:p>
            <a:pPr marL="0" indent="0">
              <a:lnSpc>
                <a:spcPts val="1700"/>
              </a:lnSpc>
              <a:buNone/>
            </a:pPr>
            <a:r>
              <a:rPr lang="en-US" sz="1150" dirty="0">
                <a:solidFill>
                  <a:srgbClr val="6B7290"/>
                </a:solidFill>
                <a:latin typeface="Calibri" pitchFamily="34" charset="0"/>
                <a:ea typeface="Calibri" pitchFamily="34" charset="-122"/>
                <a:cs typeface="Calibri" pitchFamily="34" charset="-120"/>
              </a:rPr>
              <a:t>Brand, generic name, and strength in descending weight; regulatory copy set in monospace to separate it from brand voice.</a:t>
            </a:r>
            <a:endParaRPr lang="en-US" sz="1150" dirty="0"/>
          </a:p>
        </p:txBody>
      </p:sp>
      <p:sp>
        <p:nvSpPr>
          <p:cNvPr id="17" name="Text 11"/>
          <p:cNvSpPr/>
          <p:nvPr/>
        </p:nvSpPr>
        <p:spPr>
          <a:xfrm>
            <a:off x="548640" y="6437376"/>
            <a:ext cx="8778240" cy="274320"/>
          </a:xfrm>
          <a:prstGeom prst="rect">
            <a:avLst/>
          </a:prstGeom>
          <a:noFill/>
          <a:ln/>
        </p:spPr>
        <p:txBody>
          <a:bodyPr wrap="square" lIns="0" tIns="0" rIns="0" bIns="0" rtlCol="0" anchor="ctr"/>
          <a:lstStyle/>
          <a:p>
            <a:pPr marL="0" indent="0">
              <a:buNone/>
            </a:pPr>
            <a:r>
              <a:rPr lang="en-US" sz="850" dirty="0">
                <a:solidFill>
                  <a:srgbClr val="9CA2B8"/>
                </a:solidFill>
                <a:latin typeface="Calibri" pitchFamily="34" charset="0"/>
                <a:ea typeface="Calibri" pitchFamily="34" charset="-122"/>
                <a:cs typeface="Calibri" pitchFamily="34" charset="-120"/>
              </a:rPr>
              <a:t>AURELVA is a fictional product created for demonstration purposes. No such medicine, molecule, or clinical programme exists.</a:t>
            </a:r>
            <a:endParaRPr lang="en-US" sz="850" dirty="0"/>
          </a:p>
        </p:txBody>
      </p:sp>
      <p:sp>
        <p:nvSpPr>
          <p:cNvPr id="18" name="Text 12"/>
          <p:cNvSpPr/>
          <p:nvPr/>
        </p:nvSpPr>
        <p:spPr>
          <a:xfrm>
            <a:off x="11064240" y="6437376"/>
            <a:ext cx="548640" cy="274320"/>
          </a:xfrm>
          <a:prstGeom prst="rect">
            <a:avLst/>
          </a:prstGeom>
          <a:noFill/>
          <a:ln/>
        </p:spPr>
        <p:txBody>
          <a:bodyPr wrap="square" lIns="0" tIns="0" rIns="0" bIns="0" rtlCol="0" anchor="ctr"/>
          <a:lstStyle/>
          <a:p>
            <a:pPr marL="0" indent="0" algn="r">
              <a:buNone/>
            </a:pPr>
            <a:r>
              <a:rPr lang="en-US" sz="900" dirty="0">
                <a:solidFill>
                  <a:srgbClr val="9CA2B8"/>
                </a:solidFill>
                <a:latin typeface="Arial" pitchFamily="34" charset="0"/>
                <a:ea typeface="Arial" pitchFamily="34" charset="-122"/>
                <a:cs typeface="Arial" pitchFamily="34" charset="-120"/>
              </a:rPr>
              <a:t>13</a:t>
            </a:r>
            <a:endParaRPr lang="en-US"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0A1130"/>
        </a:solidFill>
        <a:effectLst/>
      </p:bgPr>
    </p:bg>
    <p:spTree>
      <p:nvGrpSpPr>
        <p:cNvPr id="1" name=""/>
        <p:cNvGrpSpPr/>
        <p:nvPr/>
      </p:nvGrpSpPr>
      <p:grpSpPr>
        <a:xfrm>
          <a:off x="0" y="0"/>
          <a:ext cx="0" cy="0"/>
          <a:chOff x="0" y="0"/>
          <a:chExt cx="0" cy="0"/>
        </a:xfrm>
      </p:grpSpPr>
      <p:pic>
        <p:nvPicPr>
          <p:cNvPr id="2" name="Image 0" descr="img/capsule_void.png"/>
          <p:cNvPicPr>
            <a:picLocks noChangeAspect="1"/>
          </p:cNvPicPr>
          <p:nvPr/>
        </p:nvPicPr>
        <p:blipFill>
          <a:blip r:embed="rId5"/>
          <a:stretch>
            <a:fillRect/>
          </a:stretch>
        </p:blipFill>
        <p:spPr>
          <a:xfrm>
            <a:off x="3246120" y="1691640"/>
            <a:ext cx="5669280" cy="3191256"/>
          </a:xfrm>
          <a:prstGeom prst="rect">
            <a:avLst/>
          </a:prstGeom>
        </p:spPr>
      </p:pic>
      <p:sp>
        <p:nvSpPr>
          <p:cNvPr id="3" name="Shape 0"/>
          <p:cNvSpPr/>
          <p:nvPr/>
        </p:nvSpPr>
        <p:spPr>
          <a:xfrm>
            <a:off x="3246120" y="1691640"/>
            <a:ext cx="5669280" cy="3191256"/>
          </a:xfrm>
          <a:prstGeom prst="rect">
            <a:avLst/>
          </a:prstGeom>
          <a:solidFill>
            <a:srgbClr val="0A1130">
              <a:alpha val="45000"/>
            </a:srgbClr>
          </a:solidFill>
          <a:ln/>
        </p:spPr>
        <p:txBody>
          <a:bodyPr/>
          <a:lstStyle/>
          <a:p>
            <a:endParaRPr lang="en-US"/>
          </a:p>
        </p:txBody>
      </p:sp>
      <p:sp>
        <p:nvSpPr>
          <p:cNvPr id="6" name="Text 3"/>
          <p:cNvSpPr/>
          <p:nvPr/>
        </p:nvSpPr>
        <p:spPr>
          <a:xfrm>
            <a:off x="548640" y="475488"/>
            <a:ext cx="7315200" cy="256032"/>
          </a:xfrm>
          <a:prstGeom prst="rect">
            <a:avLst/>
          </a:prstGeom>
          <a:noFill/>
          <a:ln/>
        </p:spPr>
        <p:txBody>
          <a:bodyPr wrap="square" lIns="0" tIns="0" rIns="0" bIns="0" rtlCol="0" anchor="ctr"/>
          <a:lstStyle/>
          <a:p>
            <a:pPr marL="0" indent="0">
              <a:buNone/>
            </a:pPr>
            <a:r>
              <a:rPr lang="en-US" sz="1000" b="1" kern="0" spc="300" dirty="0">
                <a:solidFill>
                  <a:srgbClr val="E29E58"/>
                </a:solidFill>
                <a:latin typeface="Arial" pitchFamily="34" charset="0"/>
                <a:ea typeface="Arial" pitchFamily="34" charset="-122"/>
                <a:cs typeface="Arial" pitchFamily="34" charset="-120"/>
              </a:rPr>
              <a:t>FILM 01</a:t>
            </a:r>
            <a:endParaRPr lang="en-US" sz="1000" dirty="0"/>
          </a:p>
        </p:txBody>
      </p:sp>
      <p:sp>
        <p:nvSpPr>
          <p:cNvPr id="7" name="Text 4"/>
          <p:cNvSpPr/>
          <p:nvPr/>
        </p:nvSpPr>
        <p:spPr>
          <a:xfrm>
            <a:off x="548640" y="841248"/>
            <a:ext cx="10607040" cy="777240"/>
          </a:xfrm>
          <a:prstGeom prst="rect">
            <a:avLst/>
          </a:prstGeom>
          <a:noFill/>
          <a:ln/>
        </p:spPr>
        <p:txBody>
          <a:bodyPr wrap="square" lIns="0" tIns="0" rIns="0" bIns="0" rtlCol="0" anchor="ctr"/>
          <a:lstStyle/>
          <a:p>
            <a:pPr marL="0" indent="0">
              <a:buNone/>
            </a:pPr>
            <a:r>
              <a:rPr lang="en-US" sz="3400" b="1" dirty="0">
                <a:solidFill>
                  <a:srgbClr val="FDF3E3"/>
                </a:solidFill>
                <a:latin typeface="Arial" pitchFamily="34" charset="0"/>
                <a:ea typeface="Arial" pitchFamily="34" charset="-122"/>
                <a:cs typeface="Arial" pitchFamily="34" charset="-120"/>
              </a:rPr>
              <a:t>Mechanism of action sequence</a:t>
            </a:r>
            <a:endParaRPr lang="en-US" sz="3400" dirty="0"/>
          </a:p>
        </p:txBody>
      </p:sp>
      <p:sp>
        <p:nvSpPr>
          <p:cNvPr id="8" name="Text 5"/>
          <p:cNvSpPr/>
          <p:nvPr/>
        </p:nvSpPr>
        <p:spPr>
          <a:xfrm>
            <a:off x="3246120" y="5074920"/>
            <a:ext cx="5669280" cy="731520"/>
          </a:xfrm>
          <a:prstGeom prst="rect">
            <a:avLst/>
          </a:prstGeom>
          <a:noFill/>
          <a:ln/>
        </p:spPr>
        <p:txBody>
          <a:bodyPr wrap="square" lIns="0" tIns="0" rIns="0" bIns="0" rtlCol="0" anchor="ctr"/>
          <a:lstStyle/>
          <a:p>
            <a:pPr marL="0" indent="0" algn="ctr">
              <a:lnSpc>
                <a:spcPts val="1800"/>
              </a:lnSpc>
              <a:buNone/>
            </a:pPr>
            <a:r>
              <a:rPr lang="en-US" sz="1250" dirty="0">
                <a:solidFill>
                  <a:srgbClr val="9AA1C2"/>
                </a:solidFill>
                <a:latin typeface="Calibri" pitchFamily="34" charset="0"/>
                <a:ea typeface="Calibri" pitchFamily="34" charset="-122"/>
                <a:cs typeface="Calibri" pitchFamily="34" charset="-120"/>
              </a:rPr>
              <a:t>Capsule dissolution, microsphere release, intestinal absorption, and distribution to the joint capsule. Rendered as continuous macro visualisation.</a:t>
            </a:r>
            <a:endParaRPr lang="en-US" sz="1250" dirty="0"/>
          </a:p>
        </p:txBody>
      </p:sp>
      <p:sp>
        <p:nvSpPr>
          <p:cNvPr id="9" name="Text 6"/>
          <p:cNvSpPr/>
          <p:nvPr/>
        </p:nvSpPr>
        <p:spPr>
          <a:xfrm>
            <a:off x="548640" y="6437376"/>
            <a:ext cx="8778240" cy="274320"/>
          </a:xfrm>
          <a:prstGeom prst="rect">
            <a:avLst/>
          </a:prstGeom>
          <a:noFill/>
          <a:ln/>
        </p:spPr>
        <p:txBody>
          <a:bodyPr wrap="square" lIns="0" tIns="0" rIns="0" bIns="0" rtlCol="0" anchor="ctr"/>
          <a:lstStyle/>
          <a:p>
            <a:pPr marL="0" indent="0">
              <a:buNone/>
            </a:pPr>
            <a:r>
              <a:rPr lang="en-US" sz="850" dirty="0">
                <a:solidFill>
                  <a:srgbClr val="5A6288"/>
                </a:solidFill>
                <a:latin typeface="Calibri" pitchFamily="34" charset="0"/>
                <a:ea typeface="Calibri" pitchFamily="34" charset="-122"/>
                <a:cs typeface="Calibri" pitchFamily="34" charset="-120"/>
              </a:rPr>
              <a:t>AURELVA is a fictional product created for demonstration purposes. No such medicine, molecule, or clinical programme exists.</a:t>
            </a:r>
            <a:endParaRPr lang="en-US" sz="850" dirty="0"/>
          </a:p>
        </p:txBody>
      </p:sp>
      <p:sp>
        <p:nvSpPr>
          <p:cNvPr id="10" name="Text 7"/>
          <p:cNvSpPr/>
          <p:nvPr/>
        </p:nvSpPr>
        <p:spPr>
          <a:xfrm>
            <a:off x="11064240" y="6437376"/>
            <a:ext cx="548640" cy="274320"/>
          </a:xfrm>
          <a:prstGeom prst="rect">
            <a:avLst/>
          </a:prstGeom>
          <a:noFill/>
          <a:ln/>
        </p:spPr>
        <p:txBody>
          <a:bodyPr wrap="square" lIns="0" tIns="0" rIns="0" bIns="0" rtlCol="0" anchor="ctr"/>
          <a:lstStyle/>
          <a:p>
            <a:pPr marL="0" indent="0" algn="r">
              <a:buNone/>
            </a:pPr>
            <a:r>
              <a:rPr lang="en-US" sz="900" dirty="0">
                <a:solidFill>
                  <a:srgbClr val="5A6288"/>
                </a:solidFill>
                <a:latin typeface="Arial" pitchFamily="34" charset="0"/>
                <a:ea typeface="Arial" pitchFamily="34" charset="-122"/>
                <a:cs typeface="Arial" pitchFamily="34" charset="-120"/>
              </a:rPr>
              <a:t>14</a:t>
            </a:r>
            <a:endParaRPr lang="en-US" sz="900" dirty="0"/>
          </a:p>
        </p:txBody>
      </p:sp>
      <p:pic>
        <p:nvPicPr>
          <p:cNvPr id="4" name="9_C">
            <a:hlinkClick r:id="" action="ppaction://media"/>
            <a:extLst>
              <a:ext uri="{FF2B5EF4-FFF2-40B4-BE49-F238E27FC236}">
                <a16:creationId xmlns:a16="http://schemas.microsoft.com/office/drawing/2014/main" id="{4A889945-F505-A9B7-3B64-4102C9A0836D}"/>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3246119" y="1693926"/>
            <a:ext cx="5669281" cy="318897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06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A1130"/>
        </a:solidFill>
        <a:effectLst/>
      </p:bgPr>
    </p:bg>
    <p:spTree>
      <p:nvGrpSpPr>
        <p:cNvPr id="1" name=""/>
        <p:cNvGrpSpPr/>
        <p:nvPr/>
      </p:nvGrpSpPr>
      <p:grpSpPr>
        <a:xfrm>
          <a:off x="0" y="0"/>
          <a:ext cx="0" cy="0"/>
          <a:chOff x="0" y="0"/>
          <a:chExt cx="0" cy="0"/>
        </a:xfrm>
      </p:grpSpPr>
      <p:pic>
        <p:nvPicPr>
          <p:cNvPr id="2" name="Image 0" descr="img/packshot.png"/>
          <p:cNvPicPr>
            <a:picLocks noChangeAspect="1"/>
          </p:cNvPicPr>
          <p:nvPr/>
        </p:nvPicPr>
        <p:blipFill>
          <a:blip r:embed="rId5"/>
          <a:stretch>
            <a:fillRect/>
          </a:stretch>
        </p:blipFill>
        <p:spPr>
          <a:xfrm>
            <a:off x="3246120" y="1691640"/>
            <a:ext cx="5669280" cy="3191256"/>
          </a:xfrm>
          <a:prstGeom prst="rect">
            <a:avLst/>
          </a:prstGeom>
        </p:spPr>
      </p:pic>
      <p:sp>
        <p:nvSpPr>
          <p:cNvPr id="3" name="Shape 0"/>
          <p:cNvSpPr/>
          <p:nvPr/>
        </p:nvSpPr>
        <p:spPr>
          <a:xfrm>
            <a:off x="3246120" y="1691640"/>
            <a:ext cx="5669280" cy="3191256"/>
          </a:xfrm>
          <a:prstGeom prst="rect">
            <a:avLst/>
          </a:prstGeom>
          <a:solidFill>
            <a:srgbClr val="0A1130">
              <a:alpha val="45000"/>
            </a:srgbClr>
          </a:solidFill>
          <a:ln/>
        </p:spPr>
        <p:txBody>
          <a:bodyPr/>
          <a:lstStyle/>
          <a:p>
            <a:endParaRPr lang="en-US"/>
          </a:p>
        </p:txBody>
      </p:sp>
      <p:sp>
        <p:nvSpPr>
          <p:cNvPr id="6" name="Text 3"/>
          <p:cNvSpPr/>
          <p:nvPr/>
        </p:nvSpPr>
        <p:spPr>
          <a:xfrm>
            <a:off x="548640" y="475488"/>
            <a:ext cx="7315200" cy="256032"/>
          </a:xfrm>
          <a:prstGeom prst="rect">
            <a:avLst/>
          </a:prstGeom>
          <a:noFill/>
          <a:ln/>
        </p:spPr>
        <p:txBody>
          <a:bodyPr wrap="square" lIns="0" tIns="0" rIns="0" bIns="0" rtlCol="0" anchor="ctr"/>
          <a:lstStyle/>
          <a:p>
            <a:pPr marL="0" indent="0">
              <a:buNone/>
            </a:pPr>
            <a:r>
              <a:rPr lang="en-US" sz="1000" b="1" kern="0" spc="300" dirty="0">
                <a:solidFill>
                  <a:srgbClr val="E29E58"/>
                </a:solidFill>
                <a:latin typeface="Arial" pitchFamily="34" charset="0"/>
                <a:ea typeface="Arial" pitchFamily="34" charset="-122"/>
                <a:cs typeface="Arial" pitchFamily="34" charset="-120"/>
              </a:rPr>
              <a:t>FILM 02</a:t>
            </a:r>
            <a:endParaRPr lang="en-US" sz="1000" dirty="0"/>
          </a:p>
        </p:txBody>
      </p:sp>
      <p:sp>
        <p:nvSpPr>
          <p:cNvPr id="7" name="Text 4"/>
          <p:cNvSpPr/>
          <p:nvPr/>
        </p:nvSpPr>
        <p:spPr>
          <a:xfrm>
            <a:off x="548640" y="841248"/>
            <a:ext cx="10607040" cy="777240"/>
          </a:xfrm>
          <a:prstGeom prst="rect">
            <a:avLst/>
          </a:prstGeom>
          <a:noFill/>
          <a:ln/>
        </p:spPr>
        <p:txBody>
          <a:bodyPr wrap="square" lIns="0" tIns="0" rIns="0" bIns="0" rtlCol="0" anchor="ctr"/>
          <a:lstStyle/>
          <a:p>
            <a:pPr marL="0" indent="0">
              <a:buNone/>
            </a:pPr>
            <a:r>
              <a:rPr lang="en-US" sz="3400" b="1" dirty="0">
                <a:solidFill>
                  <a:srgbClr val="FDF3E3"/>
                </a:solidFill>
                <a:latin typeface="Arial" pitchFamily="34" charset="0"/>
                <a:ea typeface="Arial" pitchFamily="34" charset="-122"/>
                <a:cs typeface="Arial" pitchFamily="34" charset="-120"/>
              </a:rPr>
              <a:t>Direct-to-consumer spot - 30 seconds</a:t>
            </a:r>
            <a:endParaRPr lang="en-US" sz="3400" dirty="0"/>
          </a:p>
        </p:txBody>
      </p:sp>
      <p:sp>
        <p:nvSpPr>
          <p:cNvPr id="8" name="Text 5"/>
          <p:cNvSpPr/>
          <p:nvPr/>
        </p:nvSpPr>
        <p:spPr>
          <a:xfrm>
            <a:off x="3246120" y="5074920"/>
            <a:ext cx="5669280" cy="731520"/>
          </a:xfrm>
          <a:prstGeom prst="rect">
            <a:avLst/>
          </a:prstGeom>
          <a:noFill/>
          <a:ln/>
        </p:spPr>
        <p:txBody>
          <a:bodyPr wrap="square" lIns="0" tIns="0" rIns="0" bIns="0" rtlCol="0" anchor="ctr"/>
          <a:lstStyle/>
          <a:p>
            <a:pPr marL="0" indent="0" algn="ctr">
              <a:lnSpc>
                <a:spcPts val="1800"/>
              </a:lnSpc>
              <a:buNone/>
            </a:pPr>
            <a:r>
              <a:rPr lang="en-US" sz="1250" dirty="0">
                <a:solidFill>
                  <a:srgbClr val="9AA1C2"/>
                </a:solidFill>
                <a:latin typeface="Calibri" pitchFamily="34" charset="0"/>
                <a:ea typeface="Calibri" pitchFamily="34" charset="-122"/>
                <a:cs typeface="Calibri" pitchFamily="34" charset="-120"/>
              </a:rPr>
              <a:t>“Mornings, Returned.” A patient narrative built around a single repeated action, with the mechanism sequence at its centre.</a:t>
            </a:r>
            <a:endParaRPr lang="en-US" sz="1250" dirty="0"/>
          </a:p>
        </p:txBody>
      </p:sp>
      <p:sp>
        <p:nvSpPr>
          <p:cNvPr id="9" name="Text 6"/>
          <p:cNvSpPr/>
          <p:nvPr/>
        </p:nvSpPr>
        <p:spPr>
          <a:xfrm>
            <a:off x="548640" y="6437376"/>
            <a:ext cx="8778240" cy="274320"/>
          </a:xfrm>
          <a:prstGeom prst="rect">
            <a:avLst/>
          </a:prstGeom>
          <a:noFill/>
          <a:ln/>
        </p:spPr>
        <p:txBody>
          <a:bodyPr wrap="square" lIns="0" tIns="0" rIns="0" bIns="0" rtlCol="0" anchor="ctr"/>
          <a:lstStyle/>
          <a:p>
            <a:pPr marL="0" indent="0">
              <a:buNone/>
            </a:pPr>
            <a:r>
              <a:rPr lang="en-US" sz="850" dirty="0">
                <a:solidFill>
                  <a:srgbClr val="5A6288"/>
                </a:solidFill>
                <a:latin typeface="Calibri" pitchFamily="34" charset="0"/>
                <a:ea typeface="Calibri" pitchFamily="34" charset="-122"/>
                <a:cs typeface="Calibri" pitchFamily="34" charset="-120"/>
              </a:rPr>
              <a:t>AURELVA is a fictional product created for demonstration purposes. No such medicine, molecule, or clinical programme exists.</a:t>
            </a:r>
            <a:endParaRPr lang="en-US" sz="850" dirty="0"/>
          </a:p>
        </p:txBody>
      </p:sp>
      <p:sp>
        <p:nvSpPr>
          <p:cNvPr id="10" name="Text 7"/>
          <p:cNvSpPr/>
          <p:nvPr/>
        </p:nvSpPr>
        <p:spPr>
          <a:xfrm>
            <a:off x="11064240" y="6437376"/>
            <a:ext cx="548640" cy="274320"/>
          </a:xfrm>
          <a:prstGeom prst="rect">
            <a:avLst/>
          </a:prstGeom>
          <a:noFill/>
          <a:ln/>
        </p:spPr>
        <p:txBody>
          <a:bodyPr wrap="square" lIns="0" tIns="0" rIns="0" bIns="0" rtlCol="0" anchor="ctr"/>
          <a:lstStyle/>
          <a:p>
            <a:pPr marL="0" indent="0" algn="r">
              <a:buNone/>
            </a:pPr>
            <a:r>
              <a:rPr lang="en-US" sz="900" dirty="0">
                <a:solidFill>
                  <a:srgbClr val="5A6288"/>
                </a:solidFill>
                <a:latin typeface="Arial" pitchFamily="34" charset="0"/>
                <a:ea typeface="Arial" pitchFamily="34" charset="-122"/>
                <a:cs typeface="Arial" pitchFamily="34" charset="-120"/>
              </a:rPr>
              <a:t>15</a:t>
            </a:r>
            <a:endParaRPr lang="en-US" sz="900" dirty="0"/>
          </a:p>
        </p:txBody>
      </p:sp>
      <p:pic>
        <p:nvPicPr>
          <p:cNvPr id="11" name="Aurela_Commercial_31sec">
            <a:hlinkClick r:id="" action="ppaction://media"/>
            <a:extLst>
              <a:ext uri="{FF2B5EF4-FFF2-40B4-BE49-F238E27FC236}">
                <a16:creationId xmlns:a16="http://schemas.microsoft.com/office/drawing/2014/main" id="{593C6BAF-2DCF-BA4F-DF44-38BA094C07FB}"/>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3246120" y="1693926"/>
            <a:ext cx="5669280" cy="318897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2384"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1"/>
                </p:tgtEl>
              </p:cMediaNode>
            </p:video>
            <p:seq concurrent="1" nextAc="seek">
              <p:cTn id="8" restart="whenNotActive" fill="hold" evtFilter="cancelBubble" nodeType="interactiveSeq">
                <p:stCondLst>
                  <p:cond evt="onClick" delay="0">
                    <p:tgtEl>
                      <p:spTgt spid="1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1"/>
                                        </p:tgtEl>
                                      </p:cBhvr>
                                    </p:cmd>
                                  </p:childTnLst>
                                </p:cTn>
                              </p:par>
                            </p:childTnLst>
                          </p:cTn>
                        </p:par>
                      </p:childTnLst>
                    </p:cTn>
                  </p:par>
                </p:childTnLst>
              </p:cTn>
              <p:nextCondLst>
                <p:cond evt="onClick" delay="0">
                  <p:tgtEl>
                    <p:spTgt spid="11"/>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A1130"/>
        </a:solidFill>
        <a:effectLst/>
      </p:bgPr>
    </p:bg>
    <p:spTree>
      <p:nvGrpSpPr>
        <p:cNvPr id="1" name=""/>
        <p:cNvGrpSpPr/>
        <p:nvPr/>
      </p:nvGrpSpPr>
      <p:grpSpPr>
        <a:xfrm>
          <a:off x="0" y="0"/>
          <a:ext cx="0" cy="0"/>
          <a:chOff x="0" y="0"/>
          <a:chExt cx="0" cy="0"/>
        </a:xfrm>
      </p:grpSpPr>
      <p:pic>
        <p:nvPicPr>
          <p:cNvPr id="2" name="Image 0" descr="img/mark_cream.png"/>
          <p:cNvPicPr>
            <a:picLocks noChangeAspect="1"/>
          </p:cNvPicPr>
          <p:nvPr/>
        </p:nvPicPr>
        <p:blipFill>
          <a:blip r:embed="rId3">
            <a:alphaModFix amt="75000"/>
          </a:blip>
          <a:stretch>
            <a:fillRect/>
          </a:stretch>
        </p:blipFill>
        <p:spPr>
          <a:xfrm>
            <a:off x="5394960" y="1371600"/>
            <a:ext cx="1371600" cy="800100"/>
          </a:xfrm>
          <a:prstGeom prst="rect">
            <a:avLst/>
          </a:prstGeom>
        </p:spPr>
      </p:pic>
      <p:sp>
        <p:nvSpPr>
          <p:cNvPr id="3" name="Text 0"/>
          <p:cNvSpPr/>
          <p:nvPr/>
        </p:nvSpPr>
        <p:spPr>
          <a:xfrm>
            <a:off x="548640" y="2468880"/>
            <a:ext cx="11064240" cy="914400"/>
          </a:xfrm>
          <a:prstGeom prst="rect">
            <a:avLst/>
          </a:prstGeom>
          <a:noFill/>
          <a:ln/>
        </p:spPr>
        <p:txBody>
          <a:bodyPr wrap="square" lIns="0" tIns="0" rIns="0" bIns="0" rtlCol="0" anchor="ctr"/>
          <a:lstStyle/>
          <a:p>
            <a:pPr marL="0" indent="0" algn="ctr">
              <a:buNone/>
            </a:pPr>
            <a:r>
              <a:rPr lang="en-US" sz="4600" kern="0" spc="1200" dirty="0">
                <a:solidFill>
                  <a:srgbClr val="FDF3E3"/>
                </a:solidFill>
                <a:latin typeface="Arial" pitchFamily="34" charset="0"/>
                <a:ea typeface="Arial" pitchFamily="34" charset="-122"/>
                <a:cs typeface="Arial" pitchFamily="34" charset="-120"/>
              </a:rPr>
              <a:t>AURELVA</a:t>
            </a:r>
            <a:endParaRPr lang="en-US" sz="4600" dirty="0"/>
          </a:p>
        </p:txBody>
      </p:sp>
      <p:sp>
        <p:nvSpPr>
          <p:cNvPr id="4" name="Text 1"/>
          <p:cNvSpPr/>
          <p:nvPr/>
        </p:nvSpPr>
        <p:spPr>
          <a:xfrm>
            <a:off x="548640" y="3429000"/>
            <a:ext cx="11064240" cy="457200"/>
          </a:xfrm>
          <a:prstGeom prst="rect">
            <a:avLst/>
          </a:prstGeom>
          <a:noFill/>
          <a:ln/>
        </p:spPr>
        <p:txBody>
          <a:bodyPr wrap="square" lIns="0" tIns="0" rIns="0" bIns="0" rtlCol="0" anchor="ctr"/>
          <a:lstStyle/>
          <a:p>
            <a:pPr marL="0" indent="0" algn="ctr">
              <a:buNone/>
            </a:pPr>
            <a:r>
              <a:rPr lang="en-US" sz="1900" i="1" dirty="0">
                <a:solidFill>
                  <a:srgbClr val="E29E58"/>
                </a:solidFill>
                <a:latin typeface="Calibri" pitchFamily="34" charset="0"/>
                <a:ea typeface="Calibri" pitchFamily="34" charset="-122"/>
                <a:cs typeface="Calibri" pitchFamily="34" charset="-120"/>
              </a:rPr>
              <a:t>Mornings, returned.</a:t>
            </a:r>
            <a:endParaRPr lang="en-US" sz="1900" dirty="0"/>
          </a:p>
        </p:txBody>
      </p:sp>
      <p:sp>
        <p:nvSpPr>
          <p:cNvPr id="5" name="Shape 2"/>
          <p:cNvSpPr/>
          <p:nvPr/>
        </p:nvSpPr>
        <p:spPr>
          <a:xfrm>
            <a:off x="4937760" y="4251960"/>
            <a:ext cx="2286000" cy="0"/>
          </a:xfrm>
          <a:prstGeom prst="line">
            <a:avLst/>
          </a:prstGeom>
          <a:noFill/>
          <a:ln w="12700">
            <a:solidFill>
              <a:srgbClr val="4A3E6C"/>
            </a:solidFill>
            <a:prstDash val="solid"/>
          </a:ln>
        </p:spPr>
        <p:txBody>
          <a:bodyPr/>
          <a:lstStyle/>
          <a:p>
            <a:endParaRPr lang="en-US"/>
          </a:p>
        </p:txBody>
      </p:sp>
      <p:sp>
        <p:nvSpPr>
          <p:cNvPr id="6" name="Text 3"/>
          <p:cNvSpPr/>
          <p:nvPr/>
        </p:nvSpPr>
        <p:spPr>
          <a:xfrm>
            <a:off x="2743200" y="4526280"/>
            <a:ext cx="6675120" cy="731520"/>
          </a:xfrm>
          <a:prstGeom prst="rect">
            <a:avLst/>
          </a:prstGeom>
          <a:noFill/>
          <a:ln/>
        </p:spPr>
        <p:txBody>
          <a:bodyPr wrap="square" lIns="0" tIns="0" rIns="0" bIns="0" rtlCol="0" anchor="ctr"/>
          <a:lstStyle/>
          <a:p>
            <a:pPr marL="0" indent="0" algn="ctr">
              <a:lnSpc>
                <a:spcPts val="1900"/>
              </a:lnSpc>
              <a:buNone/>
            </a:pPr>
            <a:r>
              <a:rPr lang="en-US" sz="1250" dirty="0">
                <a:solidFill>
                  <a:srgbClr val="8B92B4"/>
                </a:solidFill>
                <a:latin typeface="Calibri" pitchFamily="34" charset="0"/>
                <a:ea typeface="Calibri" pitchFamily="34" charset="-122"/>
                <a:cs typeface="Calibri" pitchFamily="34" charset="-120"/>
              </a:rPr>
              <a:t>Concept, packaging, and film produced end to end as a demonstration of capability. AURELVA is not a real medicine.</a:t>
            </a:r>
            <a:endParaRPr lang="en-US" sz="1250" dirty="0"/>
          </a:p>
        </p:txBody>
      </p:sp>
      <p:sp>
        <p:nvSpPr>
          <p:cNvPr id="7" name="Text 4"/>
          <p:cNvSpPr/>
          <p:nvPr/>
        </p:nvSpPr>
        <p:spPr>
          <a:xfrm>
            <a:off x="548640" y="6437376"/>
            <a:ext cx="8778240" cy="274320"/>
          </a:xfrm>
          <a:prstGeom prst="rect">
            <a:avLst/>
          </a:prstGeom>
          <a:noFill/>
          <a:ln/>
        </p:spPr>
        <p:txBody>
          <a:bodyPr wrap="square" lIns="0" tIns="0" rIns="0" bIns="0" rtlCol="0" anchor="ctr"/>
          <a:lstStyle/>
          <a:p>
            <a:pPr marL="0" indent="0">
              <a:buNone/>
            </a:pPr>
            <a:r>
              <a:rPr lang="en-US" sz="850" dirty="0">
                <a:solidFill>
                  <a:srgbClr val="5A6288"/>
                </a:solidFill>
                <a:latin typeface="Calibri" pitchFamily="34" charset="0"/>
                <a:ea typeface="Calibri" pitchFamily="34" charset="-122"/>
                <a:cs typeface="Calibri" pitchFamily="34" charset="-120"/>
              </a:rPr>
              <a:t>AURELVA is a fictional product created for demonstration purposes. No such medicine, molecule, or clinical programme exists.</a:t>
            </a:r>
            <a:endParaRPr lang="en-US" sz="850" dirty="0"/>
          </a:p>
        </p:txBody>
      </p:sp>
      <p:sp>
        <p:nvSpPr>
          <p:cNvPr id="8" name="Text 5"/>
          <p:cNvSpPr/>
          <p:nvPr/>
        </p:nvSpPr>
        <p:spPr>
          <a:xfrm>
            <a:off x="11064240" y="6437376"/>
            <a:ext cx="548640" cy="274320"/>
          </a:xfrm>
          <a:prstGeom prst="rect">
            <a:avLst/>
          </a:prstGeom>
          <a:noFill/>
          <a:ln/>
        </p:spPr>
        <p:txBody>
          <a:bodyPr wrap="square" lIns="0" tIns="0" rIns="0" bIns="0" rtlCol="0" anchor="ctr"/>
          <a:lstStyle/>
          <a:p>
            <a:pPr marL="0" indent="0" algn="r">
              <a:buNone/>
            </a:pPr>
            <a:r>
              <a:rPr lang="en-US" sz="900" dirty="0">
                <a:solidFill>
                  <a:srgbClr val="5A6288"/>
                </a:solidFill>
                <a:latin typeface="Arial" pitchFamily="34" charset="0"/>
                <a:ea typeface="Arial" pitchFamily="34" charset="-122"/>
                <a:cs typeface="Arial" pitchFamily="34" charset="-120"/>
              </a:rPr>
              <a:t>16</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74</TotalTime>
  <Words>1448</Words>
  <Application>Microsoft Office PowerPoint</Application>
  <PresentationFormat>Widescreen</PresentationFormat>
  <Paragraphs>211</Paragraphs>
  <Slides>16</Slides>
  <Notes>16</Notes>
  <HiddenSlides>0</HiddenSlides>
  <MMClips>2</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Art Trifonov</cp:lastModifiedBy>
  <cp:revision>4</cp:revision>
  <dcterms:created xsi:type="dcterms:W3CDTF">2026-08-09T02:37:36Z</dcterms:created>
  <dcterms:modified xsi:type="dcterms:W3CDTF">2026-08-09T15:18:50Z</dcterms:modified>
</cp:coreProperties>
</file>